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4" r:id="rId2"/>
    <p:sldId id="509" r:id="rId3"/>
    <p:sldId id="345" r:id="rId4"/>
    <p:sldId id="415" r:id="rId5"/>
    <p:sldId id="408" r:id="rId6"/>
    <p:sldId id="265" r:id="rId7"/>
    <p:sldId id="411" r:id="rId8"/>
    <p:sldId id="511" r:id="rId9"/>
    <p:sldId id="416" r:id="rId10"/>
    <p:sldId id="512" r:id="rId11"/>
    <p:sldId id="398" r:id="rId12"/>
    <p:sldId id="404" r:id="rId13"/>
    <p:sldId id="393" r:id="rId14"/>
    <p:sldId id="495" r:id="rId15"/>
    <p:sldId id="513" r:id="rId16"/>
    <p:sldId id="514" r:id="rId17"/>
    <p:sldId id="499" r:id="rId18"/>
    <p:sldId id="519" r:id="rId19"/>
    <p:sldId id="403" r:id="rId20"/>
    <p:sldId id="413" r:id="rId21"/>
    <p:sldId id="418" r:id="rId22"/>
    <p:sldId id="426" r:id="rId23"/>
    <p:sldId id="405" r:id="rId24"/>
    <p:sldId id="515" r:id="rId25"/>
    <p:sldId id="516" r:id="rId26"/>
    <p:sldId id="517" r:id="rId27"/>
    <p:sldId id="518" r:id="rId28"/>
    <p:sldId id="489" r:id="rId29"/>
    <p:sldId id="502" r:id="rId30"/>
    <p:sldId id="490" r:id="rId31"/>
    <p:sldId id="259" r:id="rId32"/>
    <p:sldId id="496" r:id="rId33"/>
    <p:sldId id="376" r:id="rId34"/>
    <p:sldId id="497" r:id="rId35"/>
    <p:sldId id="500" r:id="rId36"/>
    <p:sldId id="501" r:id="rId37"/>
    <p:sldId id="503" r:id="rId38"/>
    <p:sldId id="399"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10C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33"/>
    <p:restoredTop sz="90775" autoAdjust="0"/>
  </p:normalViewPr>
  <p:slideViewPr>
    <p:cSldViewPr snapToGrid="0" snapToObjects="1">
      <p:cViewPr varScale="1">
        <p:scale>
          <a:sx n="111" d="100"/>
          <a:sy n="111" d="100"/>
        </p:scale>
        <p:origin x="1784"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50FDBD-1006-DD4B-9152-C9C3629F2477}" type="datetimeFigureOut">
              <a:rPr lang="en-US" smtClean="0"/>
              <a:t>1/19/23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833F88-8012-104A-BBD3-41F3FBC7A856}" type="slidenum">
              <a:rPr lang="en-US" smtClean="0"/>
              <a:t>‹#›</a:t>
            </a:fld>
            <a:endParaRPr lang="en-US"/>
          </a:p>
        </p:txBody>
      </p:sp>
    </p:spTree>
    <p:extLst>
      <p:ext uri="{BB962C8B-B14F-4D97-AF65-F5344CB8AC3E}">
        <p14:creationId xmlns:p14="http://schemas.microsoft.com/office/powerpoint/2010/main" val="37181287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AQUATIC FUNCTION.  Role of streams and rivers in </a:t>
            </a:r>
          </a:p>
          <a:p>
            <a:r>
              <a:rPr lang="en-US" dirty="0"/>
              <a:t>First half of talk will be about some potential theories, approaches for generalization of function</a:t>
            </a:r>
          </a:p>
          <a:p>
            <a:r>
              <a:rPr lang="en-US" dirty="0"/>
              <a:t>Second half about sensor networks.  What kind of network is needed to identify the role of aquatic function</a:t>
            </a:r>
          </a:p>
        </p:txBody>
      </p:sp>
      <p:sp>
        <p:nvSpPr>
          <p:cNvPr id="4" name="Slide Number Placeholder 3"/>
          <p:cNvSpPr>
            <a:spLocks noGrp="1"/>
          </p:cNvSpPr>
          <p:nvPr>
            <p:ph type="sldNum" sz="quarter" idx="10"/>
          </p:nvPr>
        </p:nvSpPr>
        <p:spPr/>
        <p:txBody>
          <a:bodyPr/>
          <a:lstStyle/>
          <a:p>
            <a:fld id="{47833F88-8012-104A-BBD3-41F3FBC7A856}" type="slidenum">
              <a:rPr lang="en-US" smtClean="0"/>
              <a:t>1</a:t>
            </a:fld>
            <a:endParaRPr lang="en-US"/>
          </a:p>
        </p:txBody>
      </p:sp>
    </p:spTree>
    <p:extLst>
      <p:ext uri="{BB962C8B-B14F-4D97-AF65-F5344CB8AC3E}">
        <p14:creationId xmlns:p14="http://schemas.microsoft.com/office/powerpoint/2010/main" val="3372459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Headwater catchments contribute little.  Despite having higher per unit area NEP, because not enough benthic surface area.  Steepest increase is towards intermediate watersheds.  Slow increase in larger rivers because NEP per area declines as GPP increases faster with river size than </a:t>
            </a:r>
          </a:p>
        </p:txBody>
      </p:sp>
      <p:sp>
        <p:nvSpPr>
          <p:cNvPr id="4" name="Slide Number Placeholder 3"/>
          <p:cNvSpPr>
            <a:spLocks noGrp="1"/>
          </p:cNvSpPr>
          <p:nvPr>
            <p:ph type="sldNum" sz="quarter" idx="5"/>
          </p:nvPr>
        </p:nvSpPr>
        <p:spPr/>
        <p:txBody>
          <a:bodyPr/>
          <a:lstStyle/>
          <a:p>
            <a:fld id="{47833F88-8012-104A-BBD3-41F3FBC7A856}" type="slidenum">
              <a:rPr lang="en-US" smtClean="0"/>
              <a:t>13</a:t>
            </a:fld>
            <a:endParaRPr lang="en-US"/>
          </a:p>
        </p:txBody>
      </p:sp>
    </p:spTree>
    <p:extLst>
      <p:ext uri="{BB962C8B-B14F-4D97-AF65-F5344CB8AC3E}">
        <p14:creationId xmlns:p14="http://schemas.microsoft.com/office/powerpoint/2010/main" val="2468857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Depicted</a:t>
            </a:r>
            <a:r>
              <a:rPr lang="en-US" baseline="0" dirty="0"/>
              <a:t> graphically here</a:t>
            </a:r>
            <a:r>
              <a:rPr lang="en-US" baseline="0"/>
              <a:t>.  </a:t>
            </a:r>
            <a:endParaRPr lang="en-US" dirty="0"/>
          </a:p>
        </p:txBody>
      </p:sp>
      <p:sp>
        <p:nvSpPr>
          <p:cNvPr id="4" name="Slide Number Placeholder 3"/>
          <p:cNvSpPr>
            <a:spLocks noGrp="1"/>
          </p:cNvSpPr>
          <p:nvPr>
            <p:ph type="sldNum" sz="quarter" idx="10"/>
          </p:nvPr>
        </p:nvSpPr>
        <p:spPr/>
        <p:txBody>
          <a:bodyPr/>
          <a:lstStyle/>
          <a:p>
            <a:fld id="{47833F88-8012-104A-BBD3-41F3FBC7A856}" type="slidenum">
              <a:rPr lang="en-US" smtClean="0"/>
              <a:t>21</a:t>
            </a:fld>
            <a:endParaRPr lang="en-US"/>
          </a:p>
        </p:txBody>
      </p:sp>
    </p:spTree>
    <p:extLst>
      <p:ext uri="{BB962C8B-B14F-4D97-AF65-F5344CB8AC3E}">
        <p14:creationId xmlns:p14="http://schemas.microsoft.com/office/powerpoint/2010/main" val="721493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apply a simple river network model, using parameters</a:t>
            </a:r>
            <a:r>
              <a:rPr lang="en-US" baseline="0" dirty="0"/>
              <a:t> based on literature for denitrification, we get this pattern.</a:t>
            </a:r>
          </a:p>
          <a:p>
            <a:r>
              <a:rPr lang="en-US" baseline="0" dirty="0"/>
              <a:t>Shows similar response to increasing flow.  High retention for small storms, declining, but never cross zero, because this simple model only includes net </a:t>
            </a:r>
            <a:r>
              <a:rPr lang="en-US" baseline="0" dirty="0" err="1"/>
              <a:t>retetnion</a:t>
            </a:r>
            <a:r>
              <a:rPr lang="en-US" baseline="0" dirty="0"/>
              <a:t>, not </a:t>
            </a:r>
            <a:r>
              <a:rPr lang="en-US" baseline="0" dirty="0" err="1"/>
              <a:t>resuspension</a:t>
            </a:r>
            <a:endParaRPr lang="en-US" baseline="0" dirty="0"/>
          </a:p>
          <a:p>
            <a:endParaRPr lang="en-US" dirty="0"/>
          </a:p>
        </p:txBody>
      </p:sp>
      <p:sp>
        <p:nvSpPr>
          <p:cNvPr id="4" name="Slide Number Placeholder 3"/>
          <p:cNvSpPr>
            <a:spLocks noGrp="1"/>
          </p:cNvSpPr>
          <p:nvPr>
            <p:ph type="sldNum" sz="quarter" idx="10"/>
          </p:nvPr>
        </p:nvSpPr>
        <p:spPr/>
        <p:txBody>
          <a:bodyPr/>
          <a:lstStyle/>
          <a:p>
            <a:fld id="{47833F88-8012-104A-BBD3-41F3FBC7A856}" type="slidenum">
              <a:rPr lang="en-US" smtClean="0"/>
              <a:t>22</a:t>
            </a:fld>
            <a:endParaRPr lang="en-US"/>
          </a:p>
        </p:txBody>
      </p:sp>
    </p:spTree>
    <p:extLst>
      <p:ext uri="{BB962C8B-B14F-4D97-AF65-F5344CB8AC3E}">
        <p14:creationId xmlns:p14="http://schemas.microsoft.com/office/powerpoint/2010/main" val="2646215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Vf</a:t>
            </a:r>
            <a:r>
              <a:rPr lang="en-US" dirty="0"/>
              <a:t> = 100 m/</a:t>
            </a:r>
            <a:r>
              <a:rPr lang="en-US" dirty="0" err="1"/>
              <a:t>yr</a:t>
            </a:r>
            <a:endParaRPr lang="en-US" dirty="0"/>
          </a:p>
          <a:p>
            <a:r>
              <a:rPr lang="en-US" dirty="0"/>
              <a:t>At low flow, slopes are nearly linear (approaching length scaling)</a:t>
            </a:r>
          </a:p>
          <a:p>
            <a:r>
              <a:rPr lang="en-US" dirty="0"/>
              <a:t>At high flow, slopes are </a:t>
            </a:r>
            <a:r>
              <a:rPr lang="en-US" dirty="0" err="1"/>
              <a:t>superlinear</a:t>
            </a:r>
            <a:r>
              <a:rPr lang="en-US" dirty="0"/>
              <a:t> (near BSA scaling</a:t>
            </a:r>
          </a:p>
        </p:txBody>
      </p:sp>
      <p:sp>
        <p:nvSpPr>
          <p:cNvPr id="4" name="Slide Number Placeholder 3"/>
          <p:cNvSpPr>
            <a:spLocks noGrp="1"/>
          </p:cNvSpPr>
          <p:nvPr>
            <p:ph type="sldNum" sz="quarter" idx="5"/>
          </p:nvPr>
        </p:nvSpPr>
        <p:spPr/>
        <p:txBody>
          <a:bodyPr/>
          <a:lstStyle/>
          <a:p>
            <a:fld id="{47833F88-8012-104A-BBD3-41F3FBC7A856}" type="slidenum">
              <a:rPr lang="en-US" smtClean="0"/>
              <a:t>30</a:t>
            </a:fld>
            <a:endParaRPr lang="en-US"/>
          </a:p>
        </p:txBody>
      </p:sp>
    </p:spTree>
    <p:extLst>
      <p:ext uri="{BB962C8B-B14F-4D97-AF65-F5344CB8AC3E}">
        <p14:creationId xmlns:p14="http://schemas.microsoft.com/office/powerpoint/2010/main" val="229685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inputs enter in low order streams.  </a:t>
            </a:r>
          </a:p>
        </p:txBody>
      </p:sp>
      <p:sp>
        <p:nvSpPr>
          <p:cNvPr id="4" name="Slide Number Placeholder 3"/>
          <p:cNvSpPr>
            <a:spLocks noGrp="1"/>
          </p:cNvSpPr>
          <p:nvPr>
            <p:ph type="sldNum" sz="quarter" idx="5"/>
          </p:nvPr>
        </p:nvSpPr>
        <p:spPr/>
        <p:txBody>
          <a:bodyPr/>
          <a:lstStyle/>
          <a:p>
            <a:fld id="{47833F88-8012-104A-BBD3-41F3FBC7A856}" type="slidenum">
              <a:rPr lang="en-US" smtClean="0"/>
              <a:t>33</a:t>
            </a:fld>
            <a:endParaRPr lang="en-US"/>
          </a:p>
        </p:txBody>
      </p:sp>
    </p:spTree>
    <p:extLst>
      <p:ext uri="{BB962C8B-B14F-4D97-AF65-F5344CB8AC3E}">
        <p14:creationId xmlns:p14="http://schemas.microsoft.com/office/powerpoint/2010/main" val="2491028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low flow, slopes are nearly linear (approaching length scaling)</a:t>
            </a:r>
          </a:p>
          <a:p>
            <a:r>
              <a:rPr lang="en-US" dirty="0"/>
              <a:t>At high flow, slopes are </a:t>
            </a:r>
            <a:r>
              <a:rPr lang="en-US" dirty="0" err="1"/>
              <a:t>superlinear</a:t>
            </a:r>
            <a:r>
              <a:rPr lang="en-US" dirty="0"/>
              <a:t> (near BSA scaling</a:t>
            </a:r>
          </a:p>
        </p:txBody>
      </p:sp>
      <p:sp>
        <p:nvSpPr>
          <p:cNvPr id="4" name="Slide Number Placeholder 3"/>
          <p:cNvSpPr>
            <a:spLocks noGrp="1"/>
          </p:cNvSpPr>
          <p:nvPr>
            <p:ph type="sldNum" sz="quarter" idx="5"/>
          </p:nvPr>
        </p:nvSpPr>
        <p:spPr/>
        <p:txBody>
          <a:bodyPr/>
          <a:lstStyle/>
          <a:p>
            <a:fld id="{47833F88-8012-104A-BBD3-41F3FBC7A856}" type="slidenum">
              <a:rPr lang="en-US" smtClean="0"/>
              <a:t>38</a:t>
            </a:fld>
            <a:endParaRPr lang="en-US"/>
          </a:p>
        </p:txBody>
      </p:sp>
    </p:spTree>
    <p:extLst>
      <p:ext uri="{BB962C8B-B14F-4D97-AF65-F5344CB8AC3E}">
        <p14:creationId xmlns:p14="http://schemas.microsoft.com/office/powerpoint/2010/main" val="778778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Aquatic</a:t>
            </a:r>
            <a:r>
              <a:rPr lang="en-US" baseline="0" dirty="0"/>
              <a:t> systems are hypothesized to be important transformers of a number of biogeochemical constituents.</a:t>
            </a:r>
          </a:p>
          <a:p>
            <a:r>
              <a:rPr lang="en-US" baseline="0" dirty="0"/>
              <a:t>Changes in N, Terrestrial Carbon, sediment</a:t>
            </a:r>
          </a:p>
          <a:p>
            <a:r>
              <a:rPr lang="en-US" baseline="0" dirty="0"/>
              <a:t>Usually this function only emerges at broad spatial scales –need to think about networks.</a:t>
            </a:r>
            <a:endParaRPr lang="en-US" dirty="0"/>
          </a:p>
        </p:txBody>
      </p:sp>
      <p:sp>
        <p:nvSpPr>
          <p:cNvPr id="4" name="Slide Number Placeholder 3"/>
          <p:cNvSpPr>
            <a:spLocks noGrp="1"/>
          </p:cNvSpPr>
          <p:nvPr>
            <p:ph type="sldNum" sz="quarter" idx="10"/>
          </p:nvPr>
        </p:nvSpPr>
        <p:spPr/>
        <p:txBody>
          <a:bodyPr/>
          <a:lstStyle/>
          <a:p>
            <a:fld id="{47833F88-8012-104A-BBD3-41F3FBC7A856}" type="slidenum">
              <a:rPr lang="en-US" smtClean="0"/>
              <a:t>3</a:t>
            </a:fld>
            <a:endParaRPr lang="en-US"/>
          </a:p>
        </p:txBody>
      </p:sp>
    </p:spTree>
    <p:extLst>
      <p:ext uri="{BB962C8B-B14F-4D97-AF65-F5344CB8AC3E}">
        <p14:creationId xmlns:p14="http://schemas.microsoft.com/office/powerpoint/2010/main" val="27530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State of the CC just released</a:t>
            </a:r>
          </a:p>
          <a:p>
            <a:r>
              <a:rPr lang="en-US" dirty="0"/>
              <a:t>Net ecosystem exchange on land = 959</a:t>
            </a:r>
          </a:p>
          <a:p>
            <a:r>
              <a:rPr lang="en-US" dirty="0"/>
              <a:t>Lateral flux = &gt; 50% of this.  Half of this is then evaded (either from direct pCO2 or OM respiration)</a:t>
            </a:r>
          </a:p>
          <a:p>
            <a:r>
              <a:rPr lang="en-US" dirty="0"/>
              <a:t>Fluvial networks (including streams, rivers, lakes, </a:t>
            </a:r>
            <a:r>
              <a:rPr lang="en-US" dirty="0" err="1"/>
              <a:t>etc</a:t>
            </a:r>
            <a:r>
              <a:rPr lang="en-US" dirty="0"/>
              <a:t>) are clearly important!</a:t>
            </a:r>
          </a:p>
        </p:txBody>
      </p:sp>
      <p:sp>
        <p:nvSpPr>
          <p:cNvPr id="4" name="Slide Number Placeholder 3"/>
          <p:cNvSpPr>
            <a:spLocks noGrp="1"/>
          </p:cNvSpPr>
          <p:nvPr>
            <p:ph type="sldNum" sz="quarter" idx="5"/>
          </p:nvPr>
        </p:nvSpPr>
        <p:spPr/>
        <p:txBody>
          <a:bodyPr/>
          <a:lstStyle/>
          <a:p>
            <a:fld id="{47833F88-8012-104A-BBD3-41F3FBC7A856}" type="slidenum">
              <a:rPr lang="en-US" smtClean="0"/>
              <a:t>4</a:t>
            </a:fld>
            <a:endParaRPr lang="en-US"/>
          </a:p>
        </p:txBody>
      </p:sp>
    </p:spTree>
    <p:extLst>
      <p:ext uri="{BB962C8B-B14F-4D97-AF65-F5344CB8AC3E}">
        <p14:creationId xmlns:p14="http://schemas.microsoft.com/office/powerpoint/2010/main" val="3669376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ponded waters</a:t>
            </a:r>
          </a:p>
          <a:p>
            <a:r>
              <a:rPr lang="en-US" dirty="0"/>
              <a:t>All functions there in theory could be measured with sensors. </a:t>
            </a:r>
          </a:p>
          <a:p>
            <a:endParaRPr lang="en-US" dirty="0"/>
          </a:p>
        </p:txBody>
      </p:sp>
      <p:sp>
        <p:nvSpPr>
          <p:cNvPr id="4" name="Slide Number Placeholder 3"/>
          <p:cNvSpPr>
            <a:spLocks noGrp="1"/>
          </p:cNvSpPr>
          <p:nvPr>
            <p:ph type="sldNum" sz="quarter" idx="5"/>
          </p:nvPr>
        </p:nvSpPr>
        <p:spPr/>
        <p:txBody>
          <a:bodyPr/>
          <a:lstStyle/>
          <a:p>
            <a:fld id="{47833F88-8012-104A-BBD3-41F3FBC7A856}" type="slidenum">
              <a:rPr lang="en-US" smtClean="0"/>
              <a:t>5</a:t>
            </a:fld>
            <a:endParaRPr lang="en-US"/>
          </a:p>
        </p:txBody>
      </p:sp>
    </p:spTree>
    <p:extLst>
      <p:ext uri="{BB962C8B-B14F-4D97-AF65-F5344CB8AC3E}">
        <p14:creationId xmlns:p14="http://schemas.microsoft.com/office/powerpoint/2010/main" val="2526543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slope (log-log</a:t>
            </a:r>
            <a:r>
              <a:rPr lang="en-US" baseline="0" dirty="0"/>
              <a:t> scale) is 0.75.    What about watershed area and metabolism</a:t>
            </a:r>
            <a:endParaRPr lang="en-US" dirty="0"/>
          </a:p>
        </p:txBody>
      </p:sp>
      <p:sp>
        <p:nvSpPr>
          <p:cNvPr id="4" name="Slide Number Placeholder 3"/>
          <p:cNvSpPr>
            <a:spLocks noGrp="1"/>
          </p:cNvSpPr>
          <p:nvPr>
            <p:ph type="sldNum" sz="quarter" idx="10"/>
          </p:nvPr>
        </p:nvSpPr>
        <p:spPr/>
        <p:txBody>
          <a:bodyPr/>
          <a:lstStyle/>
          <a:p>
            <a:fld id="{47833F88-8012-104A-BBD3-41F3FBC7A856}" type="slidenum">
              <a:rPr lang="en-US" smtClean="0"/>
              <a:t>6</a:t>
            </a:fld>
            <a:endParaRPr lang="en-US"/>
          </a:p>
        </p:txBody>
      </p:sp>
    </p:spTree>
    <p:extLst>
      <p:ext uri="{BB962C8B-B14F-4D97-AF65-F5344CB8AC3E}">
        <p14:creationId xmlns:p14="http://schemas.microsoft.com/office/powerpoint/2010/main" val="2784216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need to consider large watershed scale </a:t>
            </a:r>
          </a:p>
        </p:txBody>
      </p:sp>
      <p:sp>
        <p:nvSpPr>
          <p:cNvPr id="4" name="Slide Number Placeholder 3"/>
          <p:cNvSpPr>
            <a:spLocks noGrp="1"/>
          </p:cNvSpPr>
          <p:nvPr>
            <p:ph type="sldNum" sz="quarter" idx="5"/>
          </p:nvPr>
        </p:nvSpPr>
        <p:spPr/>
        <p:txBody>
          <a:bodyPr/>
          <a:lstStyle/>
          <a:p>
            <a:fld id="{47833F88-8012-104A-BBD3-41F3FBC7A856}" type="slidenum">
              <a:rPr lang="en-US" smtClean="0"/>
              <a:t>7</a:t>
            </a:fld>
            <a:endParaRPr lang="en-US"/>
          </a:p>
        </p:txBody>
      </p:sp>
    </p:spTree>
    <p:extLst>
      <p:ext uri="{BB962C8B-B14F-4D97-AF65-F5344CB8AC3E}">
        <p14:creationId xmlns:p14="http://schemas.microsoft.com/office/powerpoint/2010/main" val="19223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Constants are normalized to compare slopes</a:t>
            </a:r>
          </a:p>
        </p:txBody>
      </p:sp>
      <p:sp>
        <p:nvSpPr>
          <p:cNvPr id="4" name="Slide Number Placeholder 3"/>
          <p:cNvSpPr>
            <a:spLocks noGrp="1"/>
          </p:cNvSpPr>
          <p:nvPr>
            <p:ph type="sldNum" sz="quarter" idx="5"/>
          </p:nvPr>
        </p:nvSpPr>
        <p:spPr/>
        <p:txBody>
          <a:bodyPr/>
          <a:lstStyle/>
          <a:p>
            <a:fld id="{47833F88-8012-104A-BBD3-41F3FBC7A856}" type="slidenum">
              <a:rPr lang="en-US" smtClean="0"/>
              <a:t>10</a:t>
            </a:fld>
            <a:endParaRPr lang="en-US"/>
          </a:p>
        </p:txBody>
      </p:sp>
    </p:spTree>
    <p:extLst>
      <p:ext uri="{BB962C8B-B14F-4D97-AF65-F5344CB8AC3E}">
        <p14:creationId xmlns:p14="http://schemas.microsoft.com/office/powerpoint/2010/main" val="3838779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different </a:t>
            </a:r>
            <a:r>
              <a:rPr lang="en-US" dirty="0" err="1"/>
              <a:t>scenarions</a:t>
            </a:r>
            <a:r>
              <a:rPr lang="en-US" dirty="0"/>
              <a:t> of how biology changes with river size.  Does it increase with stream size (</a:t>
            </a:r>
            <a:r>
              <a:rPr lang="en-US" dirty="0" err="1"/>
              <a:t>e.g</a:t>
            </a:r>
            <a:r>
              <a:rPr lang="en-US" dirty="0"/>
              <a:t> GPP), does it decrease with stream size (e.g. ER if OM inputs are upstream), or does it remain constant?</a:t>
            </a:r>
          </a:p>
          <a:p>
            <a:r>
              <a:rPr lang="en-US" dirty="0"/>
              <a:t>Blue, then Green, then Red.</a:t>
            </a:r>
          </a:p>
        </p:txBody>
      </p:sp>
      <p:sp>
        <p:nvSpPr>
          <p:cNvPr id="4" name="Slide Number Placeholder 3"/>
          <p:cNvSpPr>
            <a:spLocks noGrp="1"/>
          </p:cNvSpPr>
          <p:nvPr>
            <p:ph type="sldNum" sz="quarter" idx="5"/>
          </p:nvPr>
        </p:nvSpPr>
        <p:spPr/>
        <p:txBody>
          <a:bodyPr/>
          <a:lstStyle/>
          <a:p>
            <a:fld id="{47833F88-8012-104A-BBD3-41F3FBC7A856}" type="slidenum">
              <a:rPr lang="en-US" smtClean="0"/>
              <a:t>11</a:t>
            </a:fld>
            <a:endParaRPr lang="en-US"/>
          </a:p>
        </p:txBody>
      </p:sp>
    </p:spTree>
    <p:extLst>
      <p:ext uri="{BB962C8B-B14F-4D97-AF65-F5344CB8AC3E}">
        <p14:creationId xmlns:p14="http://schemas.microsoft.com/office/powerpoint/2010/main" val="377459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NESTED!!!!!</a:t>
            </a:r>
          </a:p>
          <a:p>
            <a:r>
              <a:rPr lang="en-US" dirty="0"/>
              <a:t>LOCAL Scaling (Not Cumulative).  Earlier scenario of increasing </a:t>
            </a:r>
          </a:p>
          <a:p>
            <a:r>
              <a:rPr lang="en-US" dirty="0"/>
              <a:t>Power slope of 0.49 for GPP, 0.25 for ER.  </a:t>
            </a:r>
          </a:p>
        </p:txBody>
      </p:sp>
      <p:sp>
        <p:nvSpPr>
          <p:cNvPr id="4" name="Slide Number Placeholder 3"/>
          <p:cNvSpPr>
            <a:spLocks noGrp="1"/>
          </p:cNvSpPr>
          <p:nvPr>
            <p:ph type="sldNum" sz="quarter" idx="5"/>
          </p:nvPr>
        </p:nvSpPr>
        <p:spPr/>
        <p:txBody>
          <a:bodyPr/>
          <a:lstStyle/>
          <a:p>
            <a:fld id="{47833F88-8012-104A-BBD3-41F3FBC7A856}" type="slidenum">
              <a:rPr lang="en-US" smtClean="0"/>
              <a:t>12</a:t>
            </a:fld>
            <a:endParaRPr lang="en-US"/>
          </a:p>
        </p:txBody>
      </p:sp>
    </p:spTree>
    <p:extLst>
      <p:ext uri="{BB962C8B-B14F-4D97-AF65-F5344CB8AC3E}">
        <p14:creationId xmlns:p14="http://schemas.microsoft.com/office/powerpoint/2010/main" val="421962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7A7E895-8C45-E142-9DFD-EB76788B109E}"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167132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A7E895-8C45-E142-9DFD-EB76788B109E}"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390455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A7E895-8C45-E142-9DFD-EB76788B109E}"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1877543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A7E895-8C45-E142-9DFD-EB76788B109E}"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92069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A7E895-8C45-E142-9DFD-EB76788B109E}"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46457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A7E895-8C45-E142-9DFD-EB76788B109E}"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2895901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A7E895-8C45-E142-9DFD-EB76788B109E}"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3336809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A7E895-8C45-E142-9DFD-EB76788B109E}"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322578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A7E895-8C45-E142-9DFD-EB76788B109E}"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426468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A7E895-8C45-E142-9DFD-EB76788B109E}"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2372946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A7E895-8C45-E142-9DFD-EB76788B109E}"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2E1B6-F549-8A46-A66B-98FE905706FD}" type="slidenum">
              <a:rPr lang="en-US" smtClean="0"/>
              <a:t>‹#›</a:t>
            </a:fld>
            <a:endParaRPr lang="en-US"/>
          </a:p>
        </p:txBody>
      </p:sp>
    </p:spTree>
    <p:extLst>
      <p:ext uri="{BB962C8B-B14F-4D97-AF65-F5344CB8AC3E}">
        <p14:creationId xmlns:p14="http://schemas.microsoft.com/office/powerpoint/2010/main" val="199918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A7E895-8C45-E142-9DFD-EB76788B109E}" type="datetimeFigureOut">
              <a:rPr lang="en-US" smtClean="0"/>
              <a:t>1/19/23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2E1B6-F549-8A46-A66B-98FE905706FD}" type="slidenum">
              <a:rPr lang="en-US" smtClean="0"/>
              <a:t>‹#›</a:t>
            </a:fld>
            <a:endParaRPr lang="en-US"/>
          </a:p>
        </p:txBody>
      </p:sp>
    </p:spTree>
    <p:extLst>
      <p:ext uri="{BB962C8B-B14F-4D97-AF65-F5344CB8AC3E}">
        <p14:creationId xmlns:p14="http://schemas.microsoft.com/office/powerpoint/2010/main" val="1317980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9.emf"/><Relationship Id="rId7"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G_4813.JPG">
            <a:extLst>
              <a:ext uri="{FF2B5EF4-FFF2-40B4-BE49-F238E27FC236}">
                <a16:creationId xmlns:a16="http://schemas.microsoft.com/office/drawing/2014/main" id="{94F71D84-01F2-824F-BC28-A2BC2D01A471}"/>
              </a:ext>
            </a:extLst>
          </p:cNvPr>
          <p:cNvPicPr>
            <a:picLocks noChangeAspect="1"/>
          </p:cNvPicPr>
          <p:nvPr/>
        </p:nvPicPr>
        <p:blipFill>
          <a:blip r:embed="rId3">
            <a:alphaModFix amt="39000"/>
            <a:extLst>
              <a:ext uri="{28A0092B-C50C-407E-A947-70E740481C1C}">
                <a14:useLocalDpi xmlns:a14="http://schemas.microsoft.com/office/drawing/2010/main" val="0"/>
              </a:ext>
            </a:extLst>
          </a:blip>
          <a:stretch>
            <a:fillRect/>
          </a:stretch>
        </p:blipFill>
        <p:spPr>
          <a:xfrm>
            <a:off x="-1896482" y="-214923"/>
            <a:ext cx="12585272" cy="7072923"/>
          </a:xfrm>
          <a:prstGeom prst="rect">
            <a:avLst/>
          </a:prstGeom>
        </p:spPr>
      </p:pic>
      <p:sp>
        <p:nvSpPr>
          <p:cNvPr id="2" name="Title 1"/>
          <p:cNvSpPr>
            <a:spLocks noGrp="1"/>
          </p:cNvSpPr>
          <p:nvPr>
            <p:ph type="ctrTitle"/>
          </p:nvPr>
        </p:nvSpPr>
        <p:spPr>
          <a:xfrm>
            <a:off x="685800" y="660400"/>
            <a:ext cx="7772400" cy="1470025"/>
          </a:xfrm>
        </p:spPr>
        <p:txBody>
          <a:bodyPr>
            <a:normAutofit/>
          </a:bodyPr>
          <a:lstStyle/>
          <a:p>
            <a:r>
              <a:rPr lang="en-US" i="1" dirty="0"/>
              <a:t>Scaling river network aquatic function through space and time</a:t>
            </a:r>
            <a:endParaRPr lang="en-US" dirty="0"/>
          </a:p>
        </p:txBody>
      </p:sp>
      <p:sp>
        <p:nvSpPr>
          <p:cNvPr id="3" name="Subtitle 2"/>
          <p:cNvSpPr>
            <a:spLocks noGrp="1"/>
          </p:cNvSpPr>
          <p:nvPr>
            <p:ph type="subTitle" idx="1"/>
          </p:nvPr>
        </p:nvSpPr>
        <p:spPr>
          <a:xfrm>
            <a:off x="1371600" y="2552700"/>
            <a:ext cx="6400800" cy="1752600"/>
          </a:xfrm>
        </p:spPr>
        <p:txBody>
          <a:bodyPr>
            <a:normAutofit/>
          </a:bodyPr>
          <a:lstStyle/>
          <a:p>
            <a:r>
              <a:rPr lang="en-US" dirty="0">
                <a:solidFill>
                  <a:schemeClr val="tx1">
                    <a:lumMod val="75000"/>
                    <a:lumOff val="25000"/>
                  </a:schemeClr>
                </a:solidFill>
              </a:rPr>
              <a:t>Wilfred Wollheim</a:t>
            </a:r>
          </a:p>
          <a:p>
            <a:r>
              <a:rPr lang="en-US" dirty="0">
                <a:solidFill>
                  <a:schemeClr val="tx1">
                    <a:lumMod val="75000"/>
                    <a:lumOff val="25000"/>
                  </a:schemeClr>
                </a:solidFill>
              </a:rPr>
              <a:t>University of New Hampshire</a:t>
            </a:r>
          </a:p>
        </p:txBody>
      </p:sp>
      <p:sp>
        <p:nvSpPr>
          <p:cNvPr id="4" name="TextBox 3"/>
          <p:cNvSpPr txBox="1"/>
          <p:nvPr/>
        </p:nvSpPr>
        <p:spPr>
          <a:xfrm>
            <a:off x="2736087" y="4127410"/>
            <a:ext cx="3874010" cy="923330"/>
          </a:xfrm>
          <a:prstGeom prst="rect">
            <a:avLst/>
          </a:prstGeom>
          <a:noFill/>
        </p:spPr>
        <p:txBody>
          <a:bodyPr wrap="none" rtlCol="0">
            <a:spAutoFit/>
          </a:bodyPr>
          <a:lstStyle/>
          <a:p>
            <a:pPr algn="ctr"/>
            <a:r>
              <a:rPr lang="en-US" dirty="0"/>
              <a:t>PNNL - River Corridor Monthly Meeting</a:t>
            </a:r>
          </a:p>
          <a:p>
            <a:pPr algn="ctr"/>
            <a:r>
              <a:rPr lang="en-US" dirty="0"/>
              <a:t>Jan 17, 2023</a:t>
            </a:r>
          </a:p>
          <a:p>
            <a:pPr algn="ctr"/>
            <a:endParaRPr lang="en-US" dirty="0"/>
          </a:p>
        </p:txBody>
      </p:sp>
      <p:pic>
        <p:nvPicPr>
          <p:cNvPr id="7"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663386" y="5618072"/>
            <a:ext cx="2156896"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B0E01484-FFA6-C148-A075-6EB901E3B5EA}"/>
              </a:ext>
            </a:extLst>
          </p:cNvPr>
          <p:cNvSpPr txBox="1"/>
          <p:nvPr/>
        </p:nvSpPr>
        <p:spPr>
          <a:xfrm>
            <a:off x="5820282" y="6197600"/>
            <a:ext cx="3118867" cy="923330"/>
          </a:xfrm>
          <a:prstGeom prst="rect">
            <a:avLst/>
          </a:prstGeom>
          <a:noFill/>
        </p:spPr>
        <p:txBody>
          <a:bodyPr wrap="none" rtlCol="0">
            <a:spAutoFit/>
          </a:bodyPr>
          <a:lstStyle/>
          <a:p>
            <a:r>
              <a:rPr lang="en-US" b="1" dirty="0">
                <a:solidFill>
                  <a:srgbClr val="FF0000"/>
                </a:solidFill>
              </a:rPr>
              <a:t>E-mail: </a:t>
            </a:r>
            <a:r>
              <a:rPr lang="en-US" b="1" dirty="0" err="1">
                <a:solidFill>
                  <a:srgbClr val="FF0000"/>
                </a:solidFill>
              </a:rPr>
              <a:t>wil.wollheim@unh.edu</a:t>
            </a:r>
            <a:endParaRPr lang="en-US" b="1" dirty="0">
              <a:solidFill>
                <a:srgbClr val="FF0000"/>
              </a:solidFill>
            </a:endParaRPr>
          </a:p>
          <a:p>
            <a:r>
              <a:rPr lang="en-US" b="1" dirty="0">
                <a:solidFill>
                  <a:srgbClr val="FF0000"/>
                </a:solidFill>
              </a:rPr>
              <a:t>Twitter: @</a:t>
            </a:r>
            <a:r>
              <a:rPr lang="en-US" b="1" dirty="0" err="1">
                <a:solidFill>
                  <a:srgbClr val="FF0000"/>
                </a:solidFill>
              </a:rPr>
              <a:t>WilWollheim</a:t>
            </a:r>
            <a:endParaRPr lang="en-US" b="1" dirty="0">
              <a:solidFill>
                <a:srgbClr val="FF0000"/>
              </a:solidFill>
            </a:endParaRPr>
          </a:p>
          <a:p>
            <a:endParaRPr lang="en-US" dirty="0"/>
          </a:p>
        </p:txBody>
      </p:sp>
      <p:pic>
        <p:nvPicPr>
          <p:cNvPr id="9" name="Picture 2" descr="Image result for nsf logo">
            <a:extLst>
              <a:ext uri="{FF2B5EF4-FFF2-40B4-BE49-F238E27FC236}">
                <a16:creationId xmlns:a16="http://schemas.microsoft.com/office/drawing/2014/main" id="{A7E1333A-F92D-27E7-6A4A-F4C32209A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618072"/>
            <a:ext cx="971973" cy="97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723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6E779F8-87B3-B544-91D9-48F1D7C04105}"/>
              </a:ext>
            </a:extLst>
          </p:cNvPr>
          <p:cNvPicPr/>
          <p:nvPr/>
        </p:nvPicPr>
        <p:blipFill>
          <a:blip r:embed="rId3"/>
          <a:stretch>
            <a:fillRect/>
          </a:stretch>
        </p:blipFill>
        <p:spPr>
          <a:xfrm>
            <a:off x="685800" y="994870"/>
            <a:ext cx="6889115" cy="8482012"/>
          </a:xfrm>
          <a:prstGeom prst="rect">
            <a:avLst/>
          </a:prstGeom>
        </p:spPr>
      </p:pic>
      <p:sp>
        <p:nvSpPr>
          <p:cNvPr id="8" name="TextBox 7">
            <a:extLst>
              <a:ext uri="{FF2B5EF4-FFF2-40B4-BE49-F238E27FC236}">
                <a16:creationId xmlns:a16="http://schemas.microsoft.com/office/drawing/2014/main" id="{AE076AD7-574D-3143-B609-D6D2078E7CE0}"/>
              </a:ext>
            </a:extLst>
          </p:cNvPr>
          <p:cNvSpPr txBox="1"/>
          <p:nvPr/>
        </p:nvSpPr>
        <p:spPr>
          <a:xfrm>
            <a:off x="7222117" y="4593793"/>
            <a:ext cx="1921883" cy="2031325"/>
          </a:xfrm>
          <a:prstGeom prst="rect">
            <a:avLst/>
          </a:prstGeom>
          <a:noFill/>
        </p:spPr>
        <p:txBody>
          <a:bodyPr wrap="square" rtlCol="0">
            <a:spAutoFit/>
          </a:bodyPr>
          <a:lstStyle/>
          <a:p>
            <a:r>
              <a:rPr lang="en-US" dirty="0"/>
              <a:t>Benthic surface area always increases super linearly</a:t>
            </a:r>
          </a:p>
          <a:p>
            <a:endParaRPr lang="en-US" dirty="0"/>
          </a:p>
          <a:p>
            <a:pPr algn="ctr"/>
            <a:r>
              <a:rPr lang="en-US" dirty="0"/>
              <a:t>Power Slope </a:t>
            </a:r>
          </a:p>
          <a:p>
            <a:pPr algn="ctr"/>
            <a:r>
              <a:rPr lang="en-US" dirty="0"/>
              <a:t> 1.11 – 1.41</a:t>
            </a:r>
          </a:p>
        </p:txBody>
      </p:sp>
      <p:sp>
        <p:nvSpPr>
          <p:cNvPr id="14" name="TextBox 13">
            <a:extLst>
              <a:ext uri="{FF2B5EF4-FFF2-40B4-BE49-F238E27FC236}">
                <a16:creationId xmlns:a16="http://schemas.microsoft.com/office/drawing/2014/main" id="{4B934FE8-E1EE-2D40-862C-72B2F9E7815F}"/>
              </a:ext>
            </a:extLst>
          </p:cNvPr>
          <p:cNvSpPr txBox="1"/>
          <p:nvPr/>
        </p:nvSpPr>
        <p:spPr>
          <a:xfrm>
            <a:off x="7213001" y="2681554"/>
            <a:ext cx="1687129" cy="369332"/>
          </a:xfrm>
          <a:prstGeom prst="rect">
            <a:avLst/>
          </a:prstGeom>
          <a:noFill/>
        </p:spPr>
        <p:txBody>
          <a:bodyPr wrap="none" rtlCol="0">
            <a:spAutoFit/>
          </a:bodyPr>
          <a:lstStyle/>
          <a:p>
            <a:r>
              <a:rPr lang="en-US" dirty="0"/>
              <a:t>Power Slope = 1</a:t>
            </a:r>
          </a:p>
        </p:txBody>
      </p:sp>
      <p:cxnSp>
        <p:nvCxnSpPr>
          <p:cNvPr id="15" name="Straight Arrow Connector 14">
            <a:extLst>
              <a:ext uri="{FF2B5EF4-FFF2-40B4-BE49-F238E27FC236}">
                <a16:creationId xmlns:a16="http://schemas.microsoft.com/office/drawing/2014/main" id="{F3922D54-8652-1648-BC67-4949FB807812}"/>
              </a:ext>
            </a:extLst>
          </p:cNvPr>
          <p:cNvCxnSpPr>
            <a:cxnSpLocks/>
          </p:cNvCxnSpPr>
          <p:nvPr/>
        </p:nvCxnSpPr>
        <p:spPr>
          <a:xfrm flipH="1">
            <a:off x="6523646" y="3352900"/>
            <a:ext cx="708715" cy="8805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D0DDEEF-0541-EF4D-A2D6-210996724C2D}"/>
              </a:ext>
            </a:extLst>
          </p:cNvPr>
          <p:cNvCxnSpPr>
            <a:cxnSpLocks/>
          </p:cNvCxnSpPr>
          <p:nvPr/>
        </p:nvCxnSpPr>
        <p:spPr>
          <a:xfrm flipH="1" flipV="1">
            <a:off x="6522479" y="1544744"/>
            <a:ext cx="600892" cy="9398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BF37026-5DAA-FF4E-B7EB-A550B233FA48}"/>
              </a:ext>
            </a:extLst>
          </p:cNvPr>
          <p:cNvCxnSpPr>
            <a:cxnSpLocks/>
            <a:endCxn id="14" idx="1"/>
          </p:cNvCxnSpPr>
          <p:nvPr/>
        </p:nvCxnSpPr>
        <p:spPr>
          <a:xfrm>
            <a:off x="6642521" y="2866220"/>
            <a:ext cx="570480" cy="0"/>
          </a:xfrm>
          <a:prstGeom prst="line">
            <a:avLst/>
          </a:prstGeom>
          <a:ln w="50800">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32475F5D-7D60-034E-B84D-8CB33471047F}"/>
              </a:ext>
            </a:extLst>
          </p:cNvPr>
          <p:cNvSpPr>
            <a:spLocks noGrp="1"/>
          </p:cNvSpPr>
          <p:nvPr>
            <p:ph type="title"/>
          </p:nvPr>
        </p:nvSpPr>
        <p:spPr>
          <a:xfrm>
            <a:off x="-371475" y="-40832"/>
            <a:ext cx="9886950" cy="1143000"/>
          </a:xfrm>
        </p:spPr>
        <p:txBody>
          <a:bodyPr>
            <a:noAutofit/>
          </a:bodyPr>
          <a:lstStyle/>
          <a:p>
            <a:r>
              <a:rPr lang="en-US" sz="3600" dirty="0"/>
              <a:t>Cumulative Length Scales Linearly.</a:t>
            </a:r>
            <a:br>
              <a:rPr lang="en-US" sz="3600" dirty="0"/>
            </a:br>
            <a:r>
              <a:rPr lang="en-US" sz="3600" dirty="0"/>
              <a:t>Cumulative Surface Area Scales </a:t>
            </a:r>
            <a:r>
              <a:rPr lang="en-US" sz="3600" dirty="0" err="1"/>
              <a:t>Superlinearly</a:t>
            </a:r>
            <a:r>
              <a:rPr lang="en-US" sz="3600" dirty="0"/>
              <a:t>.</a:t>
            </a:r>
          </a:p>
        </p:txBody>
      </p:sp>
    </p:spTree>
    <p:extLst>
      <p:ext uri="{BB962C8B-B14F-4D97-AF65-F5344CB8AC3E}">
        <p14:creationId xmlns:p14="http://schemas.microsoft.com/office/powerpoint/2010/main" val="1611605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79F7D0-6135-9043-BF6E-9F9767B67F5C}"/>
              </a:ext>
            </a:extLst>
          </p:cNvPr>
          <p:cNvPicPr>
            <a:picLocks noChangeAspect="1"/>
          </p:cNvPicPr>
          <p:nvPr/>
        </p:nvPicPr>
        <p:blipFill>
          <a:blip r:embed="rId3"/>
          <a:stretch>
            <a:fillRect/>
          </a:stretch>
        </p:blipFill>
        <p:spPr>
          <a:xfrm>
            <a:off x="3079563" y="1937465"/>
            <a:ext cx="5943600" cy="5626100"/>
          </a:xfrm>
          <a:prstGeom prst="rect">
            <a:avLst/>
          </a:prstGeom>
        </p:spPr>
      </p:pic>
      <p:sp>
        <p:nvSpPr>
          <p:cNvPr id="2" name="Title 1">
            <a:extLst>
              <a:ext uri="{FF2B5EF4-FFF2-40B4-BE49-F238E27FC236}">
                <a16:creationId xmlns:a16="http://schemas.microsoft.com/office/drawing/2014/main" id="{097B7721-BA2D-4A4C-B9BC-3D426E22C007}"/>
              </a:ext>
            </a:extLst>
          </p:cNvPr>
          <p:cNvSpPr>
            <a:spLocks noGrp="1"/>
          </p:cNvSpPr>
          <p:nvPr>
            <p:ph type="title"/>
          </p:nvPr>
        </p:nvSpPr>
        <p:spPr>
          <a:xfrm>
            <a:off x="457200" y="52567"/>
            <a:ext cx="8229600" cy="1143000"/>
          </a:xfrm>
        </p:spPr>
        <p:txBody>
          <a:bodyPr>
            <a:normAutofit fontScale="90000"/>
          </a:bodyPr>
          <a:lstStyle/>
          <a:p>
            <a:r>
              <a:rPr lang="en-US" dirty="0"/>
              <a:t>Function tends to scale </a:t>
            </a:r>
            <a:r>
              <a:rPr lang="en-US" dirty="0" err="1"/>
              <a:t>superlinearly</a:t>
            </a:r>
            <a:r>
              <a:rPr lang="en-US" dirty="0"/>
              <a:t> (Zero-order processes like GPP or ER)</a:t>
            </a:r>
          </a:p>
        </p:txBody>
      </p:sp>
      <p:sp>
        <p:nvSpPr>
          <p:cNvPr id="4" name="TextBox 3">
            <a:extLst>
              <a:ext uri="{FF2B5EF4-FFF2-40B4-BE49-F238E27FC236}">
                <a16:creationId xmlns:a16="http://schemas.microsoft.com/office/drawing/2014/main" id="{50281EE4-F1DB-784D-9143-4CADB0E7D9C0}"/>
              </a:ext>
            </a:extLst>
          </p:cNvPr>
          <p:cNvSpPr txBox="1"/>
          <p:nvPr/>
        </p:nvSpPr>
        <p:spPr>
          <a:xfrm>
            <a:off x="5232656" y="5505381"/>
            <a:ext cx="3911344" cy="1477328"/>
          </a:xfrm>
          <a:prstGeom prst="rect">
            <a:avLst/>
          </a:prstGeom>
          <a:noFill/>
        </p:spPr>
        <p:txBody>
          <a:bodyPr wrap="square" rtlCol="0">
            <a:spAutoFit/>
          </a:bodyPr>
          <a:lstStyle/>
          <a:p>
            <a:r>
              <a:rPr lang="en-US" dirty="0"/>
              <a:t>Biological Activity Slope</a:t>
            </a:r>
          </a:p>
          <a:p>
            <a:r>
              <a:rPr lang="en-US" dirty="0"/>
              <a:t>            0.5 (increasing with river size)</a:t>
            </a:r>
          </a:p>
          <a:p>
            <a:r>
              <a:rPr lang="en-US" dirty="0"/>
              <a:t>            0    (constant)</a:t>
            </a:r>
          </a:p>
          <a:p>
            <a:r>
              <a:rPr lang="en-US" dirty="0"/>
              <a:t>           -0.5 (decreasing)</a:t>
            </a:r>
          </a:p>
          <a:p>
            <a:endParaRPr lang="en-US" dirty="0"/>
          </a:p>
        </p:txBody>
      </p:sp>
      <p:cxnSp>
        <p:nvCxnSpPr>
          <p:cNvPr id="6" name="Straight Connector 5">
            <a:extLst>
              <a:ext uri="{FF2B5EF4-FFF2-40B4-BE49-F238E27FC236}">
                <a16:creationId xmlns:a16="http://schemas.microsoft.com/office/drawing/2014/main" id="{B8C05C65-29E3-B942-A120-C2476F8863CB}"/>
              </a:ext>
            </a:extLst>
          </p:cNvPr>
          <p:cNvCxnSpPr/>
          <p:nvPr/>
        </p:nvCxnSpPr>
        <p:spPr>
          <a:xfrm>
            <a:off x="5368834" y="5941585"/>
            <a:ext cx="404949"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6E9D038-CA6A-7648-BE4B-197A95EB1BB9}"/>
              </a:ext>
            </a:extLst>
          </p:cNvPr>
          <p:cNvCxnSpPr/>
          <p:nvPr/>
        </p:nvCxnSpPr>
        <p:spPr>
          <a:xfrm>
            <a:off x="5378333" y="6226991"/>
            <a:ext cx="404949"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DF0E291-5FDD-B04A-8296-8882C9E1B7F7}"/>
              </a:ext>
            </a:extLst>
          </p:cNvPr>
          <p:cNvCxnSpPr/>
          <p:nvPr/>
        </p:nvCxnSpPr>
        <p:spPr>
          <a:xfrm>
            <a:off x="5386249" y="6481519"/>
            <a:ext cx="40494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4D33C315-E27C-5645-A2A8-4E446CD4458A}"/>
              </a:ext>
            </a:extLst>
          </p:cNvPr>
          <p:cNvPicPr>
            <a:picLocks noChangeAspect="1"/>
          </p:cNvPicPr>
          <p:nvPr/>
        </p:nvPicPr>
        <p:blipFill>
          <a:blip r:embed="rId4"/>
          <a:stretch>
            <a:fillRect/>
          </a:stretch>
        </p:blipFill>
        <p:spPr>
          <a:xfrm>
            <a:off x="995131" y="5261535"/>
            <a:ext cx="3443654" cy="1360099"/>
          </a:xfrm>
          <a:prstGeom prst="rect">
            <a:avLst/>
          </a:prstGeom>
        </p:spPr>
      </p:pic>
      <p:cxnSp>
        <p:nvCxnSpPr>
          <p:cNvPr id="17" name="Straight Connector 16">
            <a:extLst>
              <a:ext uri="{FF2B5EF4-FFF2-40B4-BE49-F238E27FC236}">
                <a16:creationId xmlns:a16="http://schemas.microsoft.com/office/drawing/2014/main" id="{4B7A5937-AEA1-4549-9C59-387E97287F3D}"/>
              </a:ext>
            </a:extLst>
          </p:cNvPr>
          <p:cNvCxnSpPr/>
          <p:nvPr/>
        </p:nvCxnSpPr>
        <p:spPr>
          <a:xfrm>
            <a:off x="2664820" y="5251832"/>
            <a:ext cx="404949"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BAB68F2-BF62-B546-A9DB-93923BCA3F84}"/>
              </a:ext>
            </a:extLst>
          </p:cNvPr>
          <p:cNvCxnSpPr/>
          <p:nvPr/>
        </p:nvCxnSpPr>
        <p:spPr>
          <a:xfrm>
            <a:off x="1549789" y="5261535"/>
            <a:ext cx="404949"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B3D5AFD-B5FB-5544-A8F8-4CA029B119BC}"/>
              </a:ext>
            </a:extLst>
          </p:cNvPr>
          <p:cNvCxnSpPr/>
          <p:nvPr/>
        </p:nvCxnSpPr>
        <p:spPr>
          <a:xfrm>
            <a:off x="3621247" y="5261535"/>
            <a:ext cx="40494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7A6B0355-6C66-1146-9865-3F57582C8647}"/>
              </a:ext>
            </a:extLst>
          </p:cNvPr>
          <p:cNvGrpSpPr/>
          <p:nvPr/>
        </p:nvGrpSpPr>
        <p:grpSpPr>
          <a:xfrm>
            <a:off x="201109" y="1370353"/>
            <a:ext cx="8324688" cy="3074309"/>
            <a:chOff x="201109" y="1370353"/>
            <a:chExt cx="8324688" cy="3074309"/>
          </a:xfrm>
        </p:grpSpPr>
        <p:sp>
          <p:nvSpPr>
            <p:cNvPr id="9" name="TextBox 8">
              <a:extLst>
                <a:ext uri="{FF2B5EF4-FFF2-40B4-BE49-F238E27FC236}">
                  <a16:creationId xmlns:a16="http://schemas.microsoft.com/office/drawing/2014/main" id="{EA62BD9C-966A-1348-B7B3-BD7AC8FDDB8E}"/>
                </a:ext>
              </a:extLst>
            </p:cNvPr>
            <p:cNvSpPr txBox="1"/>
            <p:nvPr/>
          </p:nvSpPr>
          <p:spPr>
            <a:xfrm>
              <a:off x="201109" y="2413337"/>
              <a:ext cx="305670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Cumulative function always linear to super linear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Biological activity scaling has greater influence than geomorphology or hydraulics on slopes </a:t>
              </a:r>
            </a:p>
          </p:txBody>
        </p:sp>
        <p:sp>
          <p:nvSpPr>
            <p:cNvPr id="13" name="TextBox 12">
              <a:extLst>
                <a:ext uri="{FF2B5EF4-FFF2-40B4-BE49-F238E27FC236}">
                  <a16:creationId xmlns:a16="http://schemas.microsoft.com/office/drawing/2014/main" id="{FB9CFCC5-E667-FE4F-84ED-340CEEFF157E}"/>
                </a:ext>
              </a:extLst>
            </p:cNvPr>
            <p:cNvSpPr txBox="1"/>
            <p:nvPr/>
          </p:nvSpPr>
          <p:spPr>
            <a:xfrm>
              <a:off x="6848285" y="3467725"/>
              <a:ext cx="1677512" cy="646331"/>
            </a:xfrm>
            <a:prstGeom prst="rect">
              <a:avLst/>
            </a:prstGeom>
            <a:noFill/>
          </p:spPr>
          <p:txBody>
            <a:bodyPr wrap="none" rtlCol="0">
              <a:spAutoFit/>
            </a:bodyPr>
            <a:lstStyle/>
            <a:p>
              <a:pPr algn="ctr"/>
              <a:r>
                <a:rPr lang="en-US" dirty="0"/>
                <a:t>Power Slopes -&gt;</a:t>
              </a:r>
            </a:p>
            <a:p>
              <a:pPr algn="ctr"/>
              <a:r>
                <a:rPr lang="en-US" dirty="0"/>
                <a:t> 0.95 – 1.09</a:t>
              </a:r>
            </a:p>
          </p:txBody>
        </p:sp>
        <p:sp>
          <p:nvSpPr>
            <p:cNvPr id="14" name="TextBox 13">
              <a:extLst>
                <a:ext uri="{FF2B5EF4-FFF2-40B4-BE49-F238E27FC236}">
                  <a16:creationId xmlns:a16="http://schemas.microsoft.com/office/drawing/2014/main" id="{CBE60BCC-CBBE-3744-A210-1AF66E04E071}"/>
                </a:ext>
              </a:extLst>
            </p:cNvPr>
            <p:cNvSpPr txBox="1"/>
            <p:nvPr/>
          </p:nvSpPr>
          <p:spPr>
            <a:xfrm>
              <a:off x="4511663" y="1370353"/>
              <a:ext cx="1677512" cy="646331"/>
            </a:xfrm>
            <a:prstGeom prst="rect">
              <a:avLst/>
            </a:prstGeom>
            <a:noFill/>
          </p:spPr>
          <p:txBody>
            <a:bodyPr wrap="none" rtlCol="0">
              <a:spAutoFit/>
            </a:bodyPr>
            <a:lstStyle/>
            <a:p>
              <a:pPr algn="ctr"/>
              <a:r>
                <a:rPr lang="en-US" dirty="0"/>
                <a:t>Power Slopes -&gt;</a:t>
              </a:r>
            </a:p>
            <a:p>
              <a:pPr algn="ctr"/>
              <a:r>
                <a:rPr lang="en-US" dirty="0"/>
                <a:t> 1.53 – 1.87</a:t>
              </a:r>
            </a:p>
          </p:txBody>
        </p:sp>
        <p:sp>
          <p:nvSpPr>
            <p:cNvPr id="21" name="Arc 20">
              <a:extLst>
                <a:ext uri="{FF2B5EF4-FFF2-40B4-BE49-F238E27FC236}">
                  <a16:creationId xmlns:a16="http://schemas.microsoft.com/office/drawing/2014/main" id="{5282E678-4A20-AA44-87D5-91391EFAEB7A}"/>
                </a:ext>
              </a:extLst>
            </p:cNvPr>
            <p:cNvSpPr/>
            <p:nvPr/>
          </p:nvSpPr>
          <p:spPr>
            <a:xfrm>
              <a:off x="5908763" y="1875613"/>
              <a:ext cx="353491" cy="1091308"/>
            </a:xfrm>
            <a:prstGeom prst="arc">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2" name="Arc 21">
              <a:extLst>
                <a:ext uri="{FF2B5EF4-FFF2-40B4-BE49-F238E27FC236}">
                  <a16:creationId xmlns:a16="http://schemas.microsoft.com/office/drawing/2014/main" id="{68FBDE58-734F-A34B-AB09-A67681C1128B}"/>
                </a:ext>
              </a:extLst>
            </p:cNvPr>
            <p:cNvSpPr/>
            <p:nvPr/>
          </p:nvSpPr>
          <p:spPr>
            <a:xfrm rot="4164096" flipH="1">
              <a:off x="7496831" y="3237502"/>
              <a:ext cx="1139997" cy="382994"/>
            </a:xfrm>
            <a:prstGeom prst="arc">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14872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DD37-ACC0-104D-AB70-BE5434890905}"/>
              </a:ext>
            </a:extLst>
          </p:cNvPr>
          <p:cNvSpPr>
            <a:spLocks noGrp="1"/>
          </p:cNvSpPr>
          <p:nvPr>
            <p:ph type="title"/>
          </p:nvPr>
        </p:nvSpPr>
        <p:spPr>
          <a:xfrm>
            <a:off x="-221457" y="285993"/>
            <a:ext cx="9586913" cy="1143000"/>
          </a:xfrm>
        </p:spPr>
        <p:txBody>
          <a:bodyPr>
            <a:normAutofit fontScale="90000"/>
          </a:bodyPr>
          <a:lstStyle/>
          <a:p>
            <a:r>
              <a:rPr lang="en-US" u="sng" dirty="0"/>
              <a:t>Real World Application</a:t>
            </a:r>
            <a:br>
              <a:rPr lang="en-US" dirty="0"/>
            </a:br>
            <a:r>
              <a:rPr lang="en-US" dirty="0"/>
              <a:t>How does carbon produced by entire river network scale with D.A.?</a:t>
            </a:r>
          </a:p>
        </p:txBody>
      </p:sp>
      <p:pic>
        <p:nvPicPr>
          <p:cNvPr id="3" name="Picture 2">
            <a:extLst>
              <a:ext uri="{FF2B5EF4-FFF2-40B4-BE49-F238E27FC236}">
                <a16:creationId xmlns:a16="http://schemas.microsoft.com/office/drawing/2014/main" id="{B6C1A979-B279-8647-ACAE-C7062CA15E23}"/>
              </a:ext>
            </a:extLst>
          </p:cNvPr>
          <p:cNvPicPr>
            <a:picLocks noChangeAspect="1"/>
          </p:cNvPicPr>
          <p:nvPr/>
        </p:nvPicPr>
        <p:blipFill>
          <a:blip r:embed="rId3"/>
          <a:stretch>
            <a:fillRect/>
          </a:stretch>
        </p:blipFill>
        <p:spPr>
          <a:xfrm>
            <a:off x="2651759" y="1826634"/>
            <a:ext cx="3984173" cy="4756728"/>
          </a:xfrm>
          <a:prstGeom prst="rect">
            <a:avLst/>
          </a:prstGeom>
        </p:spPr>
      </p:pic>
      <p:sp>
        <p:nvSpPr>
          <p:cNvPr id="4" name="TextBox 3">
            <a:extLst>
              <a:ext uri="{FF2B5EF4-FFF2-40B4-BE49-F238E27FC236}">
                <a16:creationId xmlns:a16="http://schemas.microsoft.com/office/drawing/2014/main" id="{318177DF-1A35-CF4B-B866-18E3E7812506}"/>
              </a:ext>
            </a:extLst>
          </p:cNvPr>
          <p:cNvSpPr txBox="1"/>
          <p:nvPr/>
        </p:nvSpPr>
        <p:spPr>
          <a:xfrm>
            <a:off x="457200" y="6322423"/>
            <a:ext cx="1249573" cy="369332"/>
          </a:xfrm>
          <a:prstGeom prst="rect">
            <a:avLst/>
          </a:prstGeom>
          <a:noFill/>
        </p:spPr>
        <p:txBody>
          <a:bodyPr wrap="none" rtlCol="0">
            <a:spAutoFit/>
          </a:bodyPr>
          <a:lstStyle/>
          <a:p>
            <a:r>
              <a:rPr lang="en-US" dirty="0"/>
              <a:t>Finlay 2010</a:t>
            </a:r>
          </a:p>
        </p:txBody>
      </p:sp>
      <p:sp>
        <p:nvSpPr>
          <p:cNvPr id="5" name="TextBox 4">
            <a:extLst>
              <a:ext uri="{FF2B5EF4-FFF2-40B4-BE49-F238E27FC236}">
                <a16:creationId xmlns:a16="http://schemas.microsoft.com/office/drawing/2014/main" id="{2780E2C6-4412-5C4D-A657-E10B34824323}"/>
              </a:ext>
            </a:extLst>
          </p:cNvPr>
          <p:cNvSpPr txBox="1"/>
          <p:nvPr/>
        </p:nvSpPr>
        <p:spPr>
          <a:xfrm>
            <a:off x="86086" y="2070596"/>
            <a:ext cx="2421983" cy="1200329"/>
          </a:xfrm>
          <a:prstGeom prst="rect">
            <a:avLst/>
          </a:prstGeom>
          <a:noFill/>
        </p:spPr>
        <p:txBody>
          <a:bodyPr wrap="square" rtlCol="0">
            <a:spAutoFit/>
          </a:bodyPr>
          <a:lstStyle/>
          <a:p>
            <a:r>
              <a:rPr lang="en-US" dirty="0"/>
              <a:t>Observed Local Gross Primary Production (</a:t>
            </a:r>
            <a:r>
              <a:rPr lang="en-US" b="1" dirty="0"/>
              <a:t>GPP)</a:t>
            </a:r>
            <a:r>
              <a:rPr lang="en-US" dirty="0"/>
              <a:t> vs. River Size (as characterized by D.A.)</a:t>
            </a:r>
          </a:p>
        </p:txBody>
      </p:sp>
      <p:sp>
        <p:nvSpPr>
          <p:cNvPr id="6" name="TextBox 5">
            <a:extLst>
              <a:ext uri="{FF2B5EF4-FFF2-40B4-BE49-F238E27FC236}">
                <a16:creationId xmlns:a16="http://schemas.microsoft.com/office/drawing/2014/main" id="{9C015580-8230-0945-806F-45648D0DC8A8}"/>
              </a:ext>
            </a:extLst>
          </p:cNvPr>
          <p:cNvSpPr txBox="1"/>
          <p:nvPr/>
        </p:nvSpPr>
        <p:spPr>
          <a:xfrm>
            <a:off x="188298" y="4570215"/>
            <a:ext cx="2319772" cy="923330"/>
          </a:xfrm>
          <a:prstGeom prst="rect">
            <a:avLst/>
          </a:prstGeom>
          <a:noFill/>
        </p:spPr>
        <p:txBody>
          <a:bodyPr wrap="square" rtlCol="0">
            <a:spAutoFit/>
          </a:bodyPr>
          <a:lstStyle/>
          <a:p>
            <a:r>
              <a:rPr lang="en-US" dirty="0"/>
              <a:t>Observed Local Ecosystem Respiration (</a:t>
            </a:r>
            <a:r>
              <a:rPr lang="en-US" b="1" dirty="0"/>
              <a:t>ER)</a:t>
            </a:r>
            <a:r>
              <a:rPr lang="en-US" dirty="0"/>
              <a:t> vs. River Size</a:t>
            </a:r>
          </a:p>
        </p:txBody>
      </p:sp>
    </p:spTree>
    <p:extLst>
      <p:ext uri="{BB962C8B-B14F-4D97-AF65-F5344CB8AC3E}">
        <p14:creationId xmlns:p14="http://schemas.microsoft.com/office/powerpoint/2010/main" val="409286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BC181-1872-4743-A297-6391F423C335}"/>
              </a:ext>
            </a:extLst>
          </p:cNvPr>
          <p:cNvPicPr>
            <a:picLocks noChangeAspect="1"/>
          </p:cNvPicPr>
          <p:nvPr/>
        </p:nvPicPr>
        <p:blipFill>
          <a:blip r:embed="rId3"/>
          <a:stretch>
            <a:fillRect/>
          </a:stretch>
        </p:blipFill>
        <p:spPr>
          <a:xfrm>
            <a:off x="0" y="1816412"/>
            <a:ext cx="5717356" cy="3225175"/>
          </a:xfrm>
          <a:prstGeom prst="rect">
            <a:avLst/>
          </a:prstGeom>
        </p:spPr>
      </p:pic>
      <p:sp>
        <p:nvSpPr>
          <p:cNvPr id="2" name="Title 1">
            <a:extLst>
              <a:ext uri="{FF2B5EF4-FFF2-40B4-BE49-F238E27FC236}">
                <a16:creationId xmlns:a16="http://schemas.microsoft.com/office/drawing/2014/main" id="{AD51DAC7-2279-9147-AD1F-9BDB11503A79}"/>
              </a:ext>
            </a:extLst>
          </p:cNvPr>
          <p:cNvSpPr>
            <a:spLocks noGrp="1"/>
          </p:cNvSpPr>
          <p:nvPr>
            <p:ph type="title"/>
          </p:nvPr>
        </p:nvSpPr>
        <p:spPr>
          <a:xfrm>
            <a:off x="-99113" y="223608"/>
            <a:ext cx="9493624" cy="1143000"/>
          </a:xfrm>
        </p:spPr>
        <p:txBody>
          <a:bodyPr>
            <a:normAutofit fontScale="90000"/>
          </a:bodyPr>
          <a:lstStyle/>
          <a:p>
            <a:r>
              <a:rPr lang="en-US" dirty="0"/>
              <a:t>Cumulative aquatic carbon production is </a:t>
            </a:r>
            <a:r>
              <a:rPr lang="en-US" dirty="0" err="1"/>
              <a:t>superlinear</a:t>
            </a:r>
            <a:br>
              <a:rPr lang="en-US" dirty="0"/>
            </a:br>
            <a:r>
              <a:rPr lang="en-US" sz="3600" dirty="0"/>
              <a:t>(rectangular network, mean </a:t>
            </a:r>
            <a:r>
              <a:rPr lang="en-US" sz="3600" dirty="0" err="1"/>
              <a:t>r.o</a:t>
            </a:r>
            <a:r>
              <a:rPr lang="en-US" sz="3600" dirty="0"/>
              <a:t>. = 500mm yr</a:t>
            </a:r>
            <a:r>
              <a:rPr lang="en-US" sz="3600" baseline="30000" dirty="0"/>
              <a:t>-1</a:t>
            </a:r>
            <a:r>
              <a:rPr lang="en-US" sz="3600" dirty="0"/>
              <a:t> )</a:t>
            </a:r>
          </a:p>
        </p:txBody>
      </p:sp>
      <p:cxnSp>
        <p:nvCxnSpPr>
          <p:cNvPr id="7" name="Straight Arrow Connector 6">
            <a:extLst>
              <a:ext uri="{FF2B5EF4-FFF2-40B4-BE49-F238E27FC236}">
                <a16:creationId xmlns:a16="http://schemas.microsoft.com/office/drawing/2014/main" id="{434DD148-3B7C-D045-8400-6EED4DBAA728}"/>
              </a:ext>
            </a:extLst>
          </p:cNvPr>
          <p:cNvCxnSpPr>
            <a:cxnSpLocks/>
          </p:cNvCxnSpPr>
          <p:nvPr/>
        </p:nvCxnSpPr>
        <p:spPr>
          <a:xfrm flipH="1" flipV="1">
            <a:off x="457200" y="4114800"/>
            <a:ext cx="156755" cy="17373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60520B7-481E-6545-BF94-216CECFCEFBA}"/>
              </a:ext>
            </a:extLst>
          </p:cNvPr>
          <p:cNvSpPr txBox="1"/>
          <p:nvPr/>
        </p:nvSpPr>
        <p:spPr>
          <a:xfrm>
            <a:off x="457200" y="6074229"/>
            <a:ext cx="4159857" cy="369332"/>
          </a:xfrm>
          <a:prstGeom prst="rect">
            <a:avLst/>
          </a:prstGeom>
          <a:noFill/>
        </p:spPr>
        <p:txBody>
          <a:bodyPr wrap="none" rtlCol="0">
            <a:spAutoFit/>
          </a:bodyPr>
          <a:lstStyle/>
          <a:p>
            <a:r>
              <a:rPr lang="en-US" dirty="0"/>
              <a:t>Aquatic (ER –GPP) per unit </a:t>
            </a:r>
            <a:r>
              <a:rPr lang="en-US" u="sng" dirty="0"/>
              <a:t>watershed</a:t>
            </a:r>
            <a:r>
              <a:rPr lang="en-US" dirty="0"/>
              <a:t> area</a:t>
            </a:r>
          </a:p>
        </p:txBody>
      </p:sp>
      <p:sp>
        <p:nvSpPr>
          <p:cNvPr id="11" name="TextBox 10">
            <a:extLst>
              <a:ext uri="{FF2B5EF4-FFF2-40B4-BE49-F238E27FC236}">
                <a16:creationId xmlns:a16="http://schemas.microsoft.com/office/drawing/2014/main" id="{B605F83F-B5B5-7C45-B542-44E5B73EDD87}"/>
              </a:ext>
            </a:extLst>
          </p:cNvPr>
          <p:cNvSpPr txBox="1"/>
          <p:nvPr/>
        </p:nvSpPr>
        <p:spPr>
          <a:xfrm>
            <a:off x="4983571" y="3123664"/>
            <a:ext cx="4442816" cy="5078313"/>
          </a:xfrm>
          <a:prstGeom prst="rect">
            <a:avLst/>
          </a:prstGeom>
          <a:noFill/>
        </p:spPr>
        <p:txBody>
          <a:bodyPr wrap="square" rtlCol="0">
            <a:spAutoFit/>
          </a:bodyPr>
          <a:lstStyle/>
          <a:p>
            <a:r>
              <a:rPr lang="en-US" u="sng" dirty="0"/>
              <a:t>COMPARISON WITH LITERATURE</a:t>
            </a:r>
          </a:p>
          <a:p>
            <a:endParaRPr lang="en-US" dirty="0"/>
          </a:p>
          <a:p>
            <a:r>
              <a:rPr lang="en-US" dirty="0"/>
              <a:t>Total aquatic CO</a:t>
            </a:r>
            <a:r>
              <a:rPr lang="en-US" baseline="-25000" dirty="0"/>
              <a:t>2</a:t>
            </a:r>
            <a:r>
              <a:rPr lang="en-US" dirty="0"/>
              <a:t> emissions = 24 </a:t>
            </a:r>
            <a:r>
              <a:rPr lang="en-US" dirty="0" err="1"/>
              <a:t>gC</a:t>
            </a:r>
            <a:r>
              <a:rPr lang="en-US" dirty="0"/>
              <a:t> m</a:t>
            </a:r>
            <a:r>
              <a:rPr lang="en-US" baseline="30000" dirty="0"/>
              <a:t>-2</a:t>
            </a:r>
            <a:r>
              <a:rPr lang="en-US" dirty="0"/>
              <a:t> yr</a:t>
            </a:r>
            <a:r>
              <a:rPr lang="en-US" baseline="30000" dirty="0"/>
              <a:t>-1</a:t>
            </a:r>
            <a:r>
              <a:rPr lang="en-US" dirty="0"/>
              <a:t>         	(</a:t>
            </a:r>
            <a:r>
              <a:rPr lang="en-US" dirty="0" err="1"/>
              <a:t>Butman</a:t>
            </a:r>
            <a:r>
              <a:rPr lang="en-US" dirty="0"/>
              <a:t> et al. 2018)</a:t>
            </a:r>
          </a:p>
          <a:p>
            <a:endParaRPr lang="en-US" dirty="0"/>
          </a:p>
          <a:p>
            <a:endParaRPr lang="en-US" dirty="0"/>
          </a:p>
          <a:p>
            <a:r>
              <a:rPr lang="en-US" dirty="0"/>
              <a:t>Aquatic Metabolism Contribution to C emissions = 28%.                                	(Hotchkiss et al. 2015)</a:t>
            </a:r>
          </a:p>
          <a:p>
            <a:endParaRPr lang="en-US" dirty="0"/>
          </a:p>
          <a:p>
            <a:r>
              <a:rPr lang="en-US" dirty="0"/>
              <a:t>Aquatic metabolism CO2 emissions = 24 * 0.28 = 6.7 </a:t>
            </a:r>
            <a:r>
              <a:rPr lang="en-US" dirty="0" err="1"/>
              <a:t>gC</a:t>
            </a:r>
            <a:r>
              <a:rPr lang="en-US" dirty="0"/>
              <a:t> m</a:t>
            </a:r>
            <a:r>
              <a:rPr lang="en-US" baseline="30000" dirty="0"/>
              <a:t>-2</a:t>
            </a:r>
            <a:r>
              <a:rPr lang="en-US" dirty="0"/>
              <a:t> yr</a:t>
            </a:r>
            <a:r>
              <a:rPr lang="en-US" baseline="30000" dirty="0"/>
              <a:t>-1</a:t>
            </a:r>
            <a:r>
              <a:rPr lang="en-US" dirty="0"/>
              <a:t> </a:t>
            </a:r>
          </a:p>
          <a:p>
            <a:endParaRPr lang="en-US" dirty="0"/>
          </a:p>
          <a:p>
            <a:endParaRPr lang="en-US" dirty="0"/>
          </a:p>
          <a:p>
            <a:endParaRPr lang="en-US" dirty="0"/>
          </a:p>
          <a:p>
            <a:endParaRPr lang="en-US" dirty="0"/>
          </a:p>
          <a:p>
            <a:endParaRPr lang="en-US" dirty="0"/>
          </a:p>
          <a:p>
            <a:endParaRPr lang="en-US" dirty="0"/>
          </a:p>
        </p:txBody>
      </p:sp>
      <p:sp>
        <p:nvSpPr>
          <p:cNvPr id="12" name="Oval 11">
            <a:extLst>
              <a:ext uri="{FF2B5EF4-FFF2-40B4-BE49-F238E27FC236}">
                <a16:creationId xmlns:a16="http://schemas.microsoft.com/office/drawing/2014/main" id="{D8F0372E-B992-D948-8517-DAABA87054B8}"/>
              </a:ext>
            </a:extLst>
          </p:cNvPr>
          <p:cNvSpPr/>
          <p:nvPr/>
        </p:nvSpPr>
        <p:spPr>
          <a:xfrm>
            <a:off x="5019809" y="2259063"/>
            <a:ext cx="235132" cy="22284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F96CF7F-B39D-094C-BD0A-6213BD02C029}"/>
              </a:ext>
            </a:extLst>
          </p:cNvPr>
          <p:cNvSpPr txBox="1"/>
          <p:nvPr/>
        </p:nvSpPr>
        <p:spPr>
          <a:xfrm>
            <a:off x="3310939" y="1538532"/>
            <a:ext cx="1479572" cy="369332"/>
          </a:xfrm>
          <a:prstGeom prst="rect">
            <a:avLst/>
          </a:prstGeom>
          <a:noFill/>
        </p:spPr>
        <p:txBody>
          <a:bodyPr wrap="none" rtlCol="0">
            <a:spAutoFit/>
          </a:bodyPr>
          <a:lstStyle/>
          <a:p>
            <a:r>
              <a:rPr lang="en-US" dirty="0"/>
              <a:t>4.7 </a:t>
            </a:r>
            <a:r>
              <a:rPr lang="en-US" dirty="0" err="1"/>
              <a:t>gC</a:t>
            </a:r>
            <a:r>
              <a:rPr lang="en-US" dirty="0"/>
              <a:t> m</a:t>
            </a:r>
            <a:r>
              <a:rPr lang="en-US" baseline="30000" dirty="0"/>
              <a:t>-2</a:t>
            </a:r>
            <a:r>
              <a:rPr lang="en-US" dirty="0"/>
              <a:t> yr</a:t>
            </a:r>
            <a:r>
              <a:rPr lang="en-US" baseline="30000" dirty="0"/>
              <a:t>-1</a:t>
            </a:r>
          </a:p>
        </p:txBody>
      </p:sp>
      <p:sp>
        <p:nvSpPr>
          <p:cNvPr id="14" name="Arc 13">
            <a:extLst>
              <a:ext uri="{FF2B5EF4-FFF2-40B4-BE49-F238E27FC236}">
                <a16:creationId xmlns:a16="http://schemas.microsoft.com/office/drawing/2014/main" id="{E297B6E3-BA85-0C49-809A-DC890AFADAA8}"/>
              </a:ext>
            </a:extLst>
          </p:cNvPr>
          <p:cNvSpPr/>
          <p:nvPr/>
        </p:nvSpPr>
        <p:spPr>
          <a:xfrm rot="19140672">
            <a:off x="4828661" y="1909798"/>
            <a:ext cx="204293" cy="789031"/>
          </a:xfrm>
          <a:prstGeom prst="arc">
            <a:avLst/>
          </a:prstGeom>
          <a:ln>
            <a:solidFill>
              <a:schemeClr val="tx1"/>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1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CAF115-394C-CB41-8E72-384CC25E01D9}"/>
              </a:ext>
            </a:extLst>
          </p:cNvPr>
          <p:cNvSpPr>
            <a:spLocks noGrp="1"/>
          </p:cNvSpPr>
          <p:nvPr>
            <p:ph type="title"/>
          </p:nvPr>
        </p:nvSpPr>
        <p:spPr>
          <a:xfrm>
            <a:off x="-350045" y="149223"/>
            <a:ext cx="9844089" cy="1143000"/>
          </a:xfrm>
        </p:spPr>
        <p:txBody>
          <a:bodyPr>
            <a:noAutofit/>
          </a:bodyPr>
          <a:lstStyle/>
          <a:p>
            <a:r>
              <a:rPr lang="en-US" sz="3600" dirty="0"/>
              <a:t>More realistic model: </a:t>
            </a:r>
            <a:br>
              <a:rPr lang="en-US" sz="3600" dirty="0"/>
            </a:br>
            <a:r>
              <a:rPr lang="en-US" sz="3600" u="sng" dirty="0"/>
              <a:t>concentration-dependent (1</a:t>
            </a:r>
            <a:r>
              <a:rPr lang="en-US" sz="3600" u="sng" baseline="30000" dirty="0"/>
              <a:t>st</a:t>
            </a:r>
            <a:r>
              <a:rPr lang="en-US" sz="3600" u="sng" dirty="0"/>
              <a:t> order) processes</a:t>
            </a:r>
          </a:p>
        </p:txBody>
      </p:sp>
      <p:sp>
        <p:nvSpPr>
          <p:cNvPr id="4" name="Content Placeholder 3">
            <a:extLst>
              <a:ext uri="{FF2B5EF4-FFF2-40B4-BE49-F238E27FC236}">
                <a16:creationId xmlns:a16="http://schemas.microsoft.com/office/drawing/2014/main" id="{1D767E68-D096-4C4E-B7A4-CE90A5C4A0F2}"/>
              </a:ext>
            </a:extLst>
          </p:cNvPr>
          <p:cNvSpPr>
            <a:spLocks noGrp="1"/>
          </p:cNvSpPr>
          <p:nvPr>
            <p:ph idx="1"/>
          </p:nvPr>
        </p:nvSpPr>
        <p:spPr>
          <a:xfrm>
            <a:off x="457200" y="1600201"/>
            <a:ext cx="8229600" cy="4983162"/>
          </a:xfrm>
        </p:spPr>
        <p:txBody>
          <a:bodyPr>
            <a:normAutofit fontScale="92500" lnSpcReduction="20000"/>
          </a:bodyPr>
          <a:lstStyle/>
          <a:p>
            <a:r>
              <a:rPr lang="en-US" dirty="0"/>
              <a:t>Representative of most biogeochemical processes across interfaces</a:t>
            </a:r>
          </a:p>
          <a:p>
            <a:pPr lvl="1"/>
            <a:r>
              <a:rPr lang="en-US" dirty="0"/>
              <a:t>Nutrient uptake</a:t>
            </a:r>
          </a:p>
          <a:p>
            <a:pPr lvl="1"/>
            <a:r>
              <a:rPr lang="en-US" dirty="0"/>
              <a:t>Denitrification</a:t>
            </a:r>
          </a:p>
          <a:p>
            <a:pPr lvl="1"/>
            <a:r>
              <a:rPr lang="en-US" dirty="0"/>
              <a:t>Gas exchange</a:t>
            </a:r>
          </a:p>
          <a:p>
            <a:pPr lvl="1"/>
            <a:r>
              <a:rPr lang="en-US" dirty="0"/>
              <a:t>Particle settling</a:t>
            </a:r>
          </a:p>
          <a:p>
            <a:r>
              <a:rPr lang="en-US" dirty="0">
                <a:solidFill>
                  <a:srgbClr val="FF0000"/>
                </a:solidFill>
              </a:rPr>
              <a:t>Uptake velocity (</a:t>
            </a:r>
            <a:r>
              <a:rPr lang="en-US" dirty="0" err="1">
                <a:solidFill>
                  <a:srgbClr val="FF0000"/>
                </a:solidFill>
                <a:latin typeface="Symbol" pitchFamily="2" charset="2"/>
              </a:rPr>
              <a:t>u</a:t>
            </a:r>
            <a:r>
              <a:rPr lang="en-US" baseline="-25000" dirty="0" err="1">
                <a:solidFill>
                  <a:srgbClr val="FF0000"/>
                </a:solidFill>
              </a:rPr>
              <a:t>f</a:t>
            </a:r>
            <a:r>
              <a:rPr lang="en-US" dirty="0">
                <a:solidFill>
                  <a:srgbClr val="FF0000"/>
                </a:solidFill>
              </a:rPr>
              <a:t>)</a:t>
            </a:r>
          </a:p>
          <a:p>
            <a:pPr lvl="1"/>
            <a:r>
              <a:rPr lang="en-US" dirty="0">
                <a:solidFill>
                  <a:srgbClr val="FF0000"/>
                </a:solidFill>
              </a:rPr>
              <a:t>AREAL UPTAKE / CONCENTRATION</a:t>
            </a:r>
          </a:p>
          <a:p>
            <a:r>
              <a:rPr lang="en-US" dirty="0"/>
              <a:t>Allows nutrient concentration to limit function, especially downstream</a:t>
            </a:r>
          </a:p>
          <a:p>
            <a:r>
              <a:rPr lang="en-US" dirty="0"/>
              <a:t>Upstream removal proportions depend on flow, accounts for flow impacts. </a:t>
            </a:r>
          </a:p>
        </p:txBody>
      </p:sp>
    </p:spTree>
    <p:extLst>
      <p:ext uri="{BB962C8B-B14F-4D97-AF65-F5344CB8AC3E}">
        <p14:creationId xmlns:p14="http://schemas.microsoft.com/office/powerpoint/2010/main" val="161374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FA5CC-AD87-1B4E-887E-10EE11279A95}"/>
              </a:ext>
            </a:extLst>
          </p:cNvPr>
          <p:cNvPicPr>
            <a:picLocks noChangeAspect="1"/>
          </p:cNvPicPr>
          <p:nvPr/>
        </p:nvPicPr>
        <p:blipFill>
          <a:blip r:embed="rId2"/>
          <a:stretch>
            <a:fillRect/>
          </a:stretch>
        </p:blipFill>
        <p:spPr>
          <a:xfrm>
            <a:off x="952071" y="2031696"/>
            <a:ext cx="6422075" cy="3921951"/>
          </a:xfrm>
          <a:prstGeom prst="rect">
            <a:avLst/>
          </a:prstGeom>
        </p:spPr>
      </p:pic>
      <p:sp>
        <p:nvSpPr>
          <p:cNvPr id="4" name="TextBox 3">
            <a:extLst>
              <a:ext uri="{FF2B5EF4-FFF2-40B4-BE49-F238E27FC236}">
                <a16:creationId xmlns:a16="http://schemas.microsoft.com/office/drawing/2014/main" id="{42A4C14B-9E32-E94C-BE44-80E10DB34977}"/>
              </a:ext>
            </a:extLst>
          </p:cNvPr>
          <p:cNvSpPr txBox="1"/>
          <p:nvPr/>
        </p:nvSpPr>
        <p:spPr>
          <a:xfrm>
            <a:off x="2940898" y="5703667"/>
            <a:ext cx="3548215" cy="369332"/>
          </a:xfrm>
          <a:prstGeom prst="rect">
            <a:avLst/>
          </a:prstGeom>
          <a:noFill/>
        </p:spPr>
        <p:txBody>
          <a:bodyPr wrap="none" rtlCol="0">
            <a:spAutoFit/>
          </a:bodyPr>
          <a:lstStyle/>
          <a:p>
            <a:r>
              <a:rPr lang="en-US" dirty="0"/>
              <a:t>Runoff (proportion of mean annual)</a:t>
            </a:r>
          </a:p>
        </p:txBody>
      </p:sp>
      <p:sp>
        <p:nvSpPr>
          <p:cNvPr id="5" name="TextBox 4">
            <a:extLst>
              <a:ext uri="{FF2B5EF4-FFF2-40B4-BE49-F238E27FC236}">
                <a16:creationId xmlns:a16="http://schemas.microsoft.com/office/drawing/2014/main" id="{D4F7F802-B246-AD40-BA28-5CADFA2C24B0}"/>
              </a:ext>
            </a:extLst>
          </p:cNvPr>
          <p:cNvSpPr txBox="1"/>
          <p:nvPr/>
        </p:nvSpPr>
        <p:spPr>
          <a:xfrm rot="16200000">
            <a:off x="-536555" y="3298328"/>
            <a:ext cx="2693365" cy="646331"/>
          </a:xfrm>
          <a:prstGeom prst="rect">
            <a:avLst/>
          </a:prstGeom>
          <a:noFill/>
        </p:spPr>
        <p:txBody>
          <a:bodyPr wrap="none" rtlCol="0">
            <a:spAutoFit/>
          </a:bodyPr>
          <a:lstStyle/>
          <a:p>
            <a:pPr algn="ctr"/>
            <a:r>
              <a:rPr lang="en-US" dirty="0"/>
              <a:t>Network Scale Cumulative </a:t>
            </a:r>
          </a:p>
          <a:p>
            <a:pPr algn="ctr"/>
            <a:r>
              <a:rPr lang="en-US" dirty="0"/>
              <a:t>Process Slope</a:t>
            </a:r>
          </a:p>
        </p:txBody>
      </p:sp>
      <p:sp>
        <p:nvSpPr>
          <p:cNvPr id="7" name="TextBox 6">
            <a:extLst>
              <a:ext uri="{FF2B5EF4-FFF2-40B4-BE49-F238E27FC236}">
                <a16:creationId xmlns:a16="http://schemas.microsoft.com/office/drawing/2014/main" id="{B7DCA80B-9CA1-A148-AB5E-F336A77D71DD}"/>
              </a:ext>
            </a:extLst>
          </p:cNvPr>
          <p:cNvSpPr txBox="1"/>
          <p:nvPr/>
        </p:nvSpPr>
        <p:spPr>
          <a:xfrm>
            <a:off x="7417376" y="4871025"/>
            <a:ext cx="1635383" cy="830997"/>
          </a:xfrm>
          <a:prstGeom prst="rect">
            <a:avLst/>
          </a:prstGeom>
          <a:noFill/>
        </p:spPr>
        <p:txBody>
          <a:bodyPr wrap="square" rtlCol="0">
            <a:spAutoFit/>
          </a:bodyPr>
          <a:lstStyle/>
          <a:p>
            <a:pPr algn="ctr"/>
            <a:r>
              <a:rPr lang="en-US" sz="1600" dirty="0"/>
              <a:t>Cumulative Length vs. DA slope </a:t>
            </a:r>
          </a:p>
        </p:txBody>
      </p:sp>
      <p:sp>
        <p:nvSpPr>
          <p:cNvPr id="10" name="TextBox 9">
            <a:extLst>
              <a:ext uri="{FF2B5EF4-FFF2-40B4-BE49-F238E27FC236}">
                <a16:creationId xmlns:a16="http://schemas.microsoft.com/office/drawing/2014/main" id="{3739243B-EFE1-044F-B587-D835E080741D}"/>
              </a:ext>
            </a:extLst>
          </p:cNvPr>
          <p:cNvSpPr txBox="1"/>
          <p:nvPr/>
        </p:nvSpPr>
        <p:spPr>
          <a:xfrm>
            <a:off x="7326136" y="2310929"/>
            <a:ext cx="1769854" cy="830997"/>
          </a:xfrm>
          <a:prstGeom prst="rect">
            <a:avLst/>
          </a:prstGeom>
          <a:noFill/>
        </p:spPr>
        <p:txBody>
          <a:bodyPr wrap="square" rtlCol="0">
            <a:spAutoFit/>
          </a:bodyPr>
          <a:lstStyle/>
          <a:p>
            <a:pPr algn="ctr"/>
            <a:r>
              <a:rPr lang="en-US" sz="1600" dirty="0"/>
              <a:t>Cumulative Benthic Area vs. DA slope </a:t>
            </a:r>
          </a:p>
        </p:txBody>
      </p:sp>
      <p:sp>
        <p:nvSpPr>
          <p:cNvPr id="11" name="Title 1">
            <a:extLst>
              <a:ext uri="{FF2B5EF4-FFF2-40B4-BE49-F238E27FC236}">
                <a16:creationId xmlns:a16="http://schemas.microsoft.com/office/drawing/2014/main" id="{5C1A4024-6887-3448-9369-98935FA2CC18}"/>
              </a:ext>
            </a:extLst>
          </p:cNvPr>
          <p:cNvSpPr txBox="1">
            <a:spLocks/>
          </p:cNvSpPr>
          <p:nvPr/>
        </p:nvSpPr>
        <p:spPr>
          <a:xfrm>
            <a:off x="457200" y="309157"/>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cxnSp>
        <p:nvCxnSpPr>
          <p:cNvPr id="13" name="Straight Arrow Connector 12">
            <a:extLst>
              <a:ext uri="{FF2B5EF4-FFF2-40B4-BE49-F238E27FC236}">
                <a16:creationId xmlns:a16="http://schemas.microsoft.com/office/drawing/2014/main" id="{83E5D38C-5681-9C4E-B2B3-2FFE9542B544}"/>
              </a:ext>
            </a:extLst>
          </p:cNvPr>
          <p:cNvCxnSpPr>
            <a:cxnSpLocks/>
          </p:cNvCxnSpPr>
          <p:nvPr/>
        </p:nvCxnSpPr>
        <p:spPr>
          <a:xfrm flipH="1">
            <a:off x="7200900" y="2762295"/>
            <a:ext cx="342900" cy="25120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8F04244-E38E-8C48-B5D4-1DDC5AB7C4A3}"/>
              </a:ext>
            </a:extLst>
          </p:cNvPr>
          <p:cNvCxnSpPr>
            <a:cxnSpLocks/>
          </p:cNvCxnSpPr>
          <p:nvPr/>
        </p:nvCxnSpPr>
        <p:spPr>
          <a:xfrm flipH="1" flipV="1">
            <a:off x="7200900" y="5059149"/>
            <a:ext cx="342900" cy="899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itle 5">
            <a:extLst>
              <a:ext uri="{FF2B5EF4-FFF2-40B4-BE49-F238E27FC236}">
                <a16:creationId xmlns:a16="http://schemas.microsoft.com/office/drawing/2014/main" id="{BDBDAE29-8BE7-3345-AF13-548C82934BA3}"/>
              </a:ext>
            </a:extLst>
          </p:cNvPr>
          <p:cNvSpPr>
            <a:spLocks noGrp="1"/>
          </p:cNvSpPr>
          <p:nvPr>
            <p:ph type="title"/>
          </p:nvPr>
        </p:nvSpPr>
        <p:spPr>
          <a:xfrm>
            <a:off x="457200" y="682496"/>
            <a:ext cx="8229600" cy="1143000"/>
          </a:xfrm>
        </p:spPr>
        <p:txBody>
          <a:bodyPr>
            <a:normAutofit fontScale="90000"/>
          </a:bodyPr>
          <a:lstStyle/>
          <a:p>
            <a:r>
              <a:rPr lang="en-US" dirty="0"/>
              <a:t>As flow increases, allometric scaling shifts from linear (loading scaling), to super linear (reactive area scaling). </a:t>
            </a:r>
            <a:br>
              <a:rPr lang="en-US" dirty="0"/>
            </a:br>
            <a:endParaRPr lang="en-US" dirty="0"/>
          </a:p>
        </p:txBody>
      </p:sp>
    </p:spTree>
    <p:extLst>
      <p:ext uri="{BB962C8B-B14F-4D97-AF65-F5344CB8AC3E}">
        <p14:creationId xmlns:p14="http://schemas.microsoft.com/office/powerpoint/2010/main" val="2132409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B2EF-CDDE-374D-9FDC-FECC78699EAF}"/>
              </a:ext>
            </a:extLst>
          </p:cNvPr>
          <p:cNvSpPr>
            <a:spLocks noGrp="1"/>
          </p:cNvSpPr>
          <p:nvPr>
            <p:ph type="title"/>
          </p:nvPr>
        </p:nvSpPr>
        <p:spPr/>
        <p:txBody>
          <a:bodyPr>
            <a:normAutofit fontScale="90000"/>
          </a:bodyPr>
          <a:lstStyle/>
          <a:p>
            <a:r>
              <a:rPr lang="en-US" dirty="0"/>
              <a:t>Model Can Be Used to Understand Scaling for Different Processes</a:t>
            </a:r>
          </a:p>
        </p:txBody>
      </p:sp>
      <p:pic>
        <p:nvPicPr>
          <p:cNvPr id="4" name="Picture 3">
            <a:extLst>
              <a:ext uri="{FF2B5EF4-FFF2-40B4-BE49-F238E27FC236}">
                <a16:creationId xmlns:a16="http://schemas.microsoft.com/office/drawing/2014/main" id="{4B46A41A-7F70-4C40-A3F9-8D165739A638}"/>
              </a:ext>
            </a:extLst>
          </p:cNvPr>
          <p:cNvPicPr>
            <a:picLocks noChangeAspect="1"/>
          </p:cNvPicPr>
          <p:nvPr/>
        </p:nvPicPr>
        <p:blipFill>
          <a:blip r:embed="rId2"/>
          <a:stretch>
            <a:fillRect/>
          </a:stretch>
        </p:blipFill>
        <p:spPr>
          <a:xfrm>
            <a:off x="0" y="1021975"/>
            <a:ext cx="7877340" cy="6087035"/>
          </a:xfrm>
          <a:prstGeom prst="rect">
            <a:avLst/>
          </a:prstGeom>
        </p:spPr>
      </p:pic>
      <p:sp>
        <p:nvSpPr>
          <p:cNvPr id="5" name="TextBox 4">
            <a:extLst>
              <a:ext uri="{FF2B5EF4-FFF2-40B4-BE49-F238E27FC236}">
                <a16:creationId xmlns:a16="http://schemas.microsoft.com/office/drawing/2014/main" id="{515E39AA-F776-F741-A0AE-7FE60BD48123}"/>
              </a:ext>
            </a:extLst>
          </p:cNvPr>
          <p:cNvSpPr txBox="1"/>
          <p:nvPr/>
        </p:nvSpPr>
        <p:spPr>
          <a:xfrm>
            <a:off x="7305996" y="2809630"/>
            <a:ext cx="1838004" cy="2893100"/>
          </a:xfrm>
          <a:prstGeom prst="rect">
            <a:avLst/>
          </a:prstGeom>
          <a:noFill/>
        </p:spPr>
        <p:txBody>
          <a:bodyPr wrap="none" rtlCol="0">
            <a:spAutoFit/>
          </a:bodyPr>
          <a:lstStyle/>
          <a:p>
            <a:r>
              <a:rPr lang="en-US" sz="1400" dirty="0"/>
              <a:t>Data from:</a:t>
            </a:r>
          </a:p>
          <a:p>
            <a:endParaRPr lang="en-US" sz="1400" dirty="0"/>
          </a:p>
          <a:p>
            <a:r>
              <a:rPr lang="en-US" sz="1400" dirty="0" err="1"/>
              <a:t>Ulseth</a:t>
            </a:r>
            <a:r>
              <a:rPr lang="en-US" sz="1400" dirty="0"/>
              <a:t> et al. 2019</a:t>
            </a:r>
          </a:p>
          <a:p>
            <a:endParaRPr lang="en-US" sz="1400" dirty="0"/>
          </a:p>
          <a:p>
            <a:r>
              <a:rPr lang="en-US" sz="1400" dirty="0"/>
              <a:t>Ensign and Doyle 2005</a:t>
            </a:r>
          </a:p>
          <a:p>
            <a:endParaRPr lang="en-US" sz="1400" dirty="0"/>
          </a:p>
          <a:p>
            <a:r>
              <a:rPr lang="en-US" sz="1400" dirty="0"/>
              <a:t>Mulholland et al. 2009</a:t>
            </a:r>
          </a:p>
          <a:p>
            <a:endParaRPr lang="en-US" sz="1400" dirty="0"/>
          </a:p>
          <a:p>
            <a:r>
              <a:rPr lang="en-US" sz="1400" dirty="0" err="1"/>
              <a:t>Mineau</a:t>
            </a:r>
            <a:r>
              <a:rPr lang="en-US" sz="1400" dirty="0"/>
              <a:t> et al. 2016</a:t>
            </a:r>
          </a:p>
          <a:p>
            <a:endParaRPr lang="en-US" sz="1400" dirty="0"/>
          </a:p>
          <a:p>
            <a:r>
              <a:rPr lang="en-US" sz="1400" dirty="0"/>
              <a:t>Georgian et al. 2003</a:t>
            </a:r>
          </a:p>
          <a:p>
            <a:r>
              <a:rPr lang="en-US" sz="1400" dirty="0"/>
              <a:t>Wollheim et al. 2001</a:t>
            </a:r>
          </a:p>
          <a:p>
            <a:endParaRPr lang="en-US" sz="1400" dirty="0"/>
          </a:p>
        </p:txBody>
      </p:sp>
    </p:spTree>
    <p:extLst>
      <p:ext uri="{BB962C8B-B14F-4D97-AF65-F5344CB8AC3E}">
        <p14:creationId xmlns:p14="http://schemas.microsoft.com/office/powerpoint/2010/main" val="3430067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2697-1160-6C45-A9FE-4AC8EEB6D303}"/>
              </a:ext>
            </a:extLst>
          </p:cNvPr>
          <p:cNvSpPr>
            <a:spLocks noGrp="1"/>
          </p:cNvSpPr>
          <p:nvPr>
            <p:ph type="title"/>
          </p:nvPr>
        </p:nvSpPr>
        <p:spPr/>
        <p:txBody>
          <a:bodyPr>
            <a:normAutofit fontScale="90000"/>
          </a:bodyPr>
          <a:lstStyle/>
          <a:p>
            <a:r>
              <a:rPr lang="en-US" dirty="0"/>
              <a:t>As reaction rate (</a:t>
            </a:r>
            <a:r>
              <a:rPr lang="en-US" dirty="0" err="1"/>
              <a:t>vf</a:t>
            </a:r>
            <a:r>
              <a:rPr lang="en-US" dirty="0"/>
              <a:t>) declines, scaling becomes </a:t>
            </a:r>
            <a:r>
              <a:rPr lang="en-US" dirty="0" err="1"/>
              <a:t>superlinear</a:t>
            </a:r>
            <a:r>
              <a:rPr lang="en-US" dirty="0"/>
              <a:t>: for same reason as with flow.  </a:t>
            </a:r>
          </a:p>
        </p:txBody>
      </p:sp>
      <p:pic>
        <p:nvPicPr>
          <p:cNvPr id="5" name="Picture 4">
            <a:extLst>
              <a:ext uri="{FF2B5EF4-FFF2-40B4-BE49-F238E27FC236}">
                <a16:creationId xmlns:a16="http://schemas.microsoft.com/office/drawing/2014/main" id="{AAF3A3EE-CF79-D04D-B1FF-D0D069A3FFE1}"/>
              </a:ext>
            </a:extLst>
          </p:cNvPr>
          <p:cNvPicPr>
            <a:picLocks noChangeAspect="1"/>
          </p:cNvPicPr>
          <p:nvPr/>
        </p:nvPicPr>
        <p:blipFill>
          <a:blip r:embed="rId2"/>
          <a:stretch>
            <a:fillRect/>
          </a:stretch>
        </p:blipFill>
        <p:spPr>
          <a:xfrm>
            <a:off x="636120" y="1828800"/>
            <a:ext cx="8317211" cy="8045824"/>
          </a:xfrm>
          <a:prstGeom prst="rect">
            <a:avLst/>
          </a:prstGeom>
        </p:spPr>
      </p:pic>
    </p:spTree>
    <p:extLst>
      <p:ext uri="{BB962C8B-B14F-4D97-AF65-F5344CB8AC3E}">
        <p14:creationId xmlns:p14="http://schemas.microsoft.com/office/powerpoint/2010/main" val="205736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AB8D49-9E66-E34B-A40D-A8532400B6BD}"/>
              </a:ext>
            </a:extLst>
          </p:cNvPr>
          <p:cNvPicPr>
            <a:picLocks noChangeAspect="1"/>
          </p:cNvPicPr>
          <p:nvPr/>
        </p:nvPicPr>
        <p:blipFill>
          <a:blip r:embed="rId2"/>
          <a:stretch>
            <a:fillRect/>
          </a:stretch>
        </p:blipFill>
        <p:spPr>
          <a:xfrm>
            <a:off x="125506" y="2200031"/>
            <a:ext cx="9144000" cy="5136366"/>
          </a:xfrm>
          <a:prstGeom prst="rect">
            <a:avLst/>
          </a:prstGeom>
        </p:spPr>
      </p:pic>
      <p:sp>
        <p:nvSpPr>
          <p:cNvPr id="2" name="Title 1">
            <a:extLst>
              <a:ext uri="{FF2B5EF4-FFF2-40B4-BE49-F238E27FC236}">
                <a16:creationId xmlns:a16="http://schemas.microsoft.com/office/drawing/2014/main" id="{A6AE4A22-375E-0A43-B4A8-7C4C52F6A91C}"/>
              </a:ext>
            </a:extLst>
          </p:cNvPr>
          <p:cNvSpPr>
            <a:spLocks noGrp="1"/>
          </p:cNvSpPr>
          <p:nvPr>
            <p:ph type="title"/>
          </p:nvPr>
        </p:nvSpPr>
        <p:spPr/>
        <p:txBody>
          <a:bodyPr/>
          <a:lstStyle/>
          <a:p>
            <a:r>
              <a:rPr lang="en-US" dirty="0"/>
              <a:t>Implications</a:t>
            </a:r>
          </a:p>
        </p:txBody>
      </p:sp>
      <p:sp>
        <p:nvSpPr>
          <p:cNvPr id="6" name="Content Placeholder 5">
            <a:extLst>
              <a:ext uri="{FF2B5EF4-FFF2-40B4-BE49-F238E27FC236}">
                <a16:creationId xmlns:a16="http://schemas.microsoft.com/office/drawing/2014/main" id="{628DE69C-7331-AE49-B2CB-4EFE07697B6E}"/>
              </a:ext>
            </a:extLst>
          </p:cNvPr>
          <p:cNvSpPr>
            <a:spLocks noGrp="1"/>
          </p:cNvSpPr>
          <p:nvPr>
            <p:ph idx="1"/>
          </p:nvPr>
        </p:nvSpPr>
        <p:spPr>
          <a:xfrm>
            <a:off x="172065" y="1499419"/>
            <a:ext cx="9266903" cy="4525963"/>
          </a:xfrm>
        </p:spPr>
        <p:txBody>
          <a:bodyPr/>
          <a:lstStyle/>
          <a:p>
            <a:r>
              <a:rPr lang="en-US" dirty="0"/>
              <a:t>Nitrate uptake vs. Denitrification vs. Degassing of terrestrial CO2</a:t>
            </a:r>
          </a:p>
          <a:p>
            <a:r>
              <a:rPr lang="en-US" dirty="0"/>
              <a:t>When </a:t>
            </a:r>
            <a:r>
              <a:rPr lang="en-US" dirty="0" err="1"/>
              <a:t>superlinear</a:t>
            </a:r>
            <a:r>
              <a:rPr lang="en-US" dirty="0"/>
              <a:t>, watershed size matters for global cycles (large rivers contribute disproportionately</a:t>
            </a:r>
          </a:p>
        </p:txBody>
      </p:sp>
      <p:grpSp>
        <p:nvGrpSpPr>
          <p:cNvPr id="16" name="Group 15">
            <a:extLst>
              <a:ext uri="{FF2B5EF4-FFF2-40B4-BE49-F238E27FC236}">
                <a16:creationId xmlns:a16="http://schemas.microsoft.com/office/drawing/2014/main" id="{623FAD24-7734-E241-8CA4-F706AA30E463}"/>
              </a:ext>
            </a:extLst>
          </p:cNvPr>
          <p:cNvGrpSpPr/>
          <p:nvPr/>
        </p:nvGrpSpPr>
        <p:grpSpPr>
          <a:xfrm>
            <a:off x="673510" y="5204691"/>
            <a:ext cx="8219768" cy="307777"/>
            <a:chOff x="673510" y="5204691"/>
            <a:chExt cx="8219768" cy="307777"/>
          </a:xfrm>
        </p:grpSpPr>
        <p:cxnSp>
          <p:nvCxnSpPr>
            <p:cNvPr id="8" name="Straight Connector 7">
              <a:extLst>
                <a:ext uri="{FF2B5EF4-FFF2-40B4-BE49-F238E27FC236}">
                  <a16:creationId xmlns:a16="http://schemas.microsoft.com/office/drawing/2014/main" id="{29865344-E9CA-454C-9CF1-5D8084E4BB36}"/>
                </a:ext>
              </a:extLst>
            </p:cNvPr>
            <p:cNvCxnSpPr/>
            <p:nvPr/>
          </p:nvCxnSpPr>
          <p:spPr>
            <a:xfrm>
              <a:off x="673510" y="5358580"/>
              <a:ext cx="8219768" cy="0"/>
            </a:xfrm>
            <a:prstGeom prst="line">
              <a:avLst/>
            </a:prstGeom>
            <a:ln w="152400">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E29E00D-E04C-4448-9D57-B9D2EAC4E5A1}"/>
                </a:ext>
              </a:extLst>
            </p:cNvPr>
            <p:cNvSpPr txBox="1"/>
            <p:nvPr/>
          </p:nvSpPr>
          <p:spPr>
            <a:xfrm>
              <a:off x="1160206" y="5204691"/>
              <a:ext cx="1233094" cy="307777"/>
            </a:xfrm>
            <a:prstGeom prst="rect">
              <a:avLst/>
            </a:prstGeom>
            <a:noFill/>
          </p:spPr>
          <p:txBody>
            <a:bodyPr wrap="none" rtlCol="0">
              <a:spAutoFit/>
            </a:bodyPr>
            <a:lstStyle/>
            <a:p>
              <a:r>
                <a:rPr lang="en-US" sz="1400" dirty="0">
                  <a:solidFill>
                    <a:schemeClr val="bg1"/>
                  </a:solidFill>
                </a:rPr>
                <a:t>Denitrification</a:t>
              </a:r>
            </a:p>
          </p:txBody>
        </p:sp>
      </p:grpSp>
      <p:grpSp>
        <p:nvGrpSpPr>
          <p:cNvPr id="15" name="Group 14">
            <a:extLst>
              <a:ext uri="{FF2B5EF4-FFF2-40B4-BE49-F238E27FC236}">
                <a16:creationId xmlns:a16="http://schemas.microsoft.com/office/drawing/2014/main" id="{AAE7BE6F-1DAD-DC40-8F16-8A5A98F41D13}"/>
              </a:ext>
            </a:extLst>
          </p:cNvPr>
          <p:cNvGrpSpPr/>
          <p:nvPr/>
        </p:nvGrpSpPr>
        <p:grpSpPr>
          <a:xfrm>
            <a:off x="668596" y="4649772"/>
            <a:ext cx="8219768" cy="307777"/>
            <a:chOff x="668596" y="4649772"/>
            <a:chExt cx="8219768" cy="307777"/>
          </a:xfrm>
        </p:grpSpPr>
        <p:cxnSp>
          <p:nvCxnSpPr>
            <p:cNvPr id="9" name="Straight Connector 8">
              <a:extLst>
                <a:ext uri="{FF2B5EF4-FFF2-40B4-BE49-F238E27FC236}">
                  <a16:creationId xmlns:a16="http://schemas.microsoft.com/office/drawing/2014/main" id="{D3555466-9CF7-214F-8B0C-5689FA3D7D95}"/>
                </a:ext>
              </a:extLst>
            </p:cNvPr>
            <p:cNvCxnSpPr/>
            <p:nvPr/>
          </p:nvCxnSpPr>
          <p:spPr>
            <a:xfrm>
              <a:off x="668596" y="4812890"/>
              <a:ext cx="8219768" cy="0"/>
            </a:xfrm>
            <a:prstGeom prst="line">
              <a:avLst/>
            </a:prstGeom>
            <a:ln w="1524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CF32DAA-4F57-2E4C-94BB-FFBA37DB7A6A}"/>
                </a:ext>
              </a:extLst>
            </p:cNvPr>
            <p:cNvSpPr txBox="1"/>
            <p:nvPr/>
          </p:nvSpPr>
          <p:spPr>
            <a:xfrm>
              <a:off x="1160206" y="4649772"/>
              <a:ext cx="1624868" cy="307777"/>
            </a:xfrm>
            <a:prstGeom prst="rect">
              <a:avLst/>
            </a:prstGeom>
            <a:noFill/>
          </p:spPr>
          <p:txBody>
            <a:bodyPr wrap="none" rtlCol="0">
              <a:spAutoFit/>
            </a:bodyPr>
            <a:lstStyle/>
            <a:p>
              <a:r>
                <a:rPr lang="en-US" sz="1400" dirty="0">
                  <a:solidFill>
                    <a:schemeClr val="bg1"/>
                  </a:solidFill>
                </a:rPr>
                <a:t>Nitrate Assimilation</a:t>
              </a:r>
            </a:p>
          </p:txBody>
        </p:sp>
      </p:grpSp>
      <p:grpSp>
        <p:nvGrpSpPr>
          <p:cNvPr id="14" name="Group 13">
            <a:extLst>
              <a:ext uri="{FF2B5EF4-FFF2-40B4-BE49-F238E27FC236}">
                <a16:creationId xmlns:a16="http://schemas.microsoft.com/office/drawing/2014/main" id="{58721668-3C83-7942-B998-C384FD98F93D}"/>
              </a:ext>
            </a:extLst>
          </p:cNvPr>
          <p:cNvGrpSpPr/>
          <p:nvPr/>
        </p:nvGrpSpPr>
        <p:grpSpPr>
          <a:xfrm>
            <a:off x="658764" y="4205197"/>
            <a:ext cx="8219768" cy="307777"/>
            <a:chOff x="658764" y="4205197"/>
            <a:chExt cx="8219768" cy="307777"/>
          </a:xfrm>
        </p:grpSpPr>
        <p:cxnSp>
          <p:nvCxnSpPr>
            <p:cNvPr id="10" name="Straight Connector 9">
              <a:extLst>
                <a:ext uri="{FF2B5EF4-FFF2-40B4-BE49-F238E27FC236}">
                  <a16:creationId xmlns:a16="http://schemas.microsoft.com/office/drawing/2014/main" id="{DD8F22AE-91F6-4C49-8E9A-06EA7FF01314}"/>
                </a:ext>
              </a:extLst>
            </p:cNvPr>
            <p:cNvCxnSpPr/>
            <p:nvPr/>
          </p:nvCxnSpPr>
          <p:spPr>
            <a:xfrm>
              <a:off x="658764" y="4350770"/>
              <a:ext cx="8219768" cy="0"/>
            </a:xfrm>
            <a:prstGeom prst="line">
              <a:avLst/>
            </a:prstGeom>
            <a:ln w="15240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D5E3B87-1DB7-2940-91EC-C7F899820FA1}"/>
                </a:ext>
              </a:extLst>
            </p:cNvPr>
            <p:cNvSpPr txBox="1"/>
            <p:nvPr/>
          </p:nvSpPr>
          <p:spPr>
            <a:xfrm>
              <a:off x="1160206" y="4205197"/>
              <a:ext cx="2367571" cy="307777"/>
            </a:xfrm>
            <a:prstGeom prst="rect">
              <a:avLst/>
            </a:prstGeom>
            <a:noFill/>
          </p:spPr>
          <p:txBody>
            <a:bodyPr wrap="none" rtlCol="0">
              <a:spAutoFit/>
            </a:bodyPr>
            <a:lstStyle/>
            <a:p>
              <a:r>
                <a:rPr lang="en-US" sz="1400" dirty="0">
                  <a:solidFill>
                    <a:schemeClr val="bg1"/>
                  </a:solidFill>
                </a:rPr>
                <a:t>Gas evasion, NH4 assimilation</a:t>
              </a:r>
            </a:p>
          </p:txBody>
        </p:sp>
      </p:grpSp>
    </p:spTree>
    <p:extLst>
      <p:ext uri="{BB962C8B-B14F-4D97-AF65-F5344CB8AC3E}">
        <p14:creationId xmlns:p14="http://schemas.microsoft.com/office/powerpoint/2010/main" val="27641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ACB2-6939-7047-9538-464134EC5C5E}"/>
              </a:ext>
            </a:extLst>
          </p:cNvPr>
          <p:cNvSpPr>
            <a:spLocks noGrp="1"/>
          </p:cNvSpPr>
          <p:nvPr>
            <p:ph type="title"/>
          </p:nvPr>
        </p:nvSpPr>
        <p:spPr/>
        <p:txBody>
          <a:bodyPr/>
          <a:lstStyle/>
          <a:p>
            <a:r>
              <a:rPr lang="en-US" dirty="0"/>
              <a:t>Opportunities</a:t>
            </a:r>
          </a:p>
        </p:txBody>
      </p:sp>
      <p:sp>
        <p:nvSpPr>
          <p:cNvPr id="3" name="Content Placeholder 2">
            <a:extLst>
              <a:ext uri="{FF2B5EF4-FFF2-40B4-BE49-F238E27FC236}">
                <a16:creationId xmlns:a16="http://schemas.microsoft.com/office/drawing/2014/main" id="{9C0D0F29-21D7-5748-BC08-B789D7D0CA76}"/>
              </a:ext>
            </a:extLst>
          </p:cNvPr>
          <p:cNvSpPr>
            <a:spLocks noGrp="1"/>
          </p:cNvSpPr>
          <p:nvPr>
            <p:ph idx="1"/>
          </p:nvPr>
        </p:nvSpPr>
        <p:spPr>
          <a:xfrm>
            <a:off x="457200" y="1452720"/>
            <a:ext cx="8489852" cy="5257796"/>
          </a:xfrm>
        </p:spPr>
        <p:txBody>
          <a:bodyPr>
            <a:normAutofit fontScale="92500"/>
          </a:bodyPr>
          <a:lstStyle/>
          <a:p>
            <a:r>
              <a:rPr lang="en-US" dirty="0"/>
              <a:t>Relative importance of HTS</a:t>
            </a:r>
          </a:p>
          <a:p>
            <a:r>
              <a:rPr lang="en-US" dirty="0"/>
              <a:t>Role of heterogeneity</a:t>
            </a:r>
          </a:p>
          <a:p>
            <a:r>
              <a:rPr lang="en-US" dirty="0"/>
              <a:t>Role of anthropogenic activity</a:t>
            </a:r>
          </a:p>
          <a:p>
            <a:pPr lvl="1"/>
            <a:endParaRPr lang="en-US" dirty="0"/>
          </a:p>
          <a:p>
            <a:r>
              <a:rPr lang="en-US" dirty="0"/>
              <a:t>Nested sensor networks will improve testing of model results. </a:t>
            </a:r>
          </a:p>
          <a:p>
            <a:pPr lvl="1"/>
            <a:r>
              <a:rPr lang="en-US" dirty="0"/>
              <a:t>Deploy in multiple watershed types to generalize</a:t>
            </a:r>
          </a:p>
          <a:p>
            <a:pPr lvl="1"/>
            <a:r>
              <a:rPr lang="en-US" dirty="0"/>
              <a:t>Accurately capture loading (small headwater streams)</a:t>
            </a:r>
          </a:p>
          <a:p>
            <a:pPr lvl="1"/>
            <a:r>
              <a:rPr lang="en-US" dirty="0"/>
              <a:t>Conservative vs. reactive solutes</a:t>
            </a:r>
          </a:p>
          <a:p>
            <a:pPr lvl="1"/>
            <a:r>
              <a:rPr lang="en-US" dirty="0"/>
              <a:t>Account for storm events, flow variability</a:t>
            </a:r>
          </a:p>
        </p:txBody>
      </p:sp>
    </p:spTree>
    <p:extLst>
      <p:ext uri="{BB962C8B-B14F-4D97-AF65-F5344CB8AC3E}">
        <p14:creationId xmlns:p14="http://schemas.microsoft.com/office/powerpoint/2010/main" val="61634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848484"/>
                                      </p:to>
                                    </p:animClr>
                                  </p:sub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848484"/>
                                      </p:to>
                                    </p:animClr>
                                  </p:sub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848484"/>
                                      </p:to>
                                    </p:animClr>
                                  </p:sub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848484"/>
                                      </p:to>
                                    </p:animClr>
                                  </p:sub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rgbClr val="84848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53F6-D41A-E032-D134-49215126BF0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55B8BA-359E-9FF1-406B-E8FD750BCD51}"/>
              </a:ext>
            </a:extLst>
          </p:cNvPr>
          <p:cNvPicPr>
            <a:picLocks noGrp="1" noChangeAspect="1"/>
          </p:cNvPicPr>
          <p:nvPr>
            <p:ph idx="1"/>
          </p:nvPr>
        </p:nvPicPr>
        <p:blipFill>
          <a:blip r:embed="rId2"/>
          <a:stretch>
            <a:fillRect/>
          </a:stretch>
        </p:blipFill>
        <p:spPr>
          <a:xfrm>
            <a:off x="240444" y="119282"/>
            <a:ext cx="7091487" cy="6619436"/>
          </a:xfrm>
        </p:spPr>
      </p:pic>
      <p:sp>
        <p:nvSpPr>
          <p:cNvPr id="6" name="TextBox 5">
            <a:extLst>
              <a:ext uri="{FF2B5EF4-FFF2-40B4-BE49-F238E27FC236}">
                <a16:creationId xmlns:a16="http://schemas.microsoft.com/office/drawing/2014/main" id="{181ECD93-3BF9-9A15-5B22-85F5E83048CC}"/>
              </a:ext>
            </a:extLst>
          </p:cNvPr>
          <p:cNvSpPr txBox="1"/>
          <p:nvPr/>
        </p:nvSpPr>
        <p:spPr>
          <a:xfrm>
            <a:off x="5423301" y="6340810"/>
            <a:ext cx="3720699" cy="369332"/>
          </a:xfrm>
          <a:prstGeom prst="rect">
            <a:avLst/>
          </a:prstGeom>
          <a:noFill/>
        </p:spPr>
        <p:txBody>
          <a:bodyPr wrap="none" rtlCol="0">
            <a:spAutoFit/>
          </a:bodyPr>
          <a:lstStyle/>
          <a:p>
            <a:r>
              <a:rPr lang="en-US" dirty="0"/>
              <a:t>Funded by NSF Macrosystems Biology</a:t>
            </a:r>
          </a:p>
        </p:txBody>
      </p:sp>
    </p:spTree>
    <p:extLst>
      <p:ext uri="{BB962C8B-B14F-4D97-AF65-F5344CB8AC3E}">
        <p14:creationId xmlns:p14="http://schemas.microsoft.com/office/powerpoint/2010/main" val="1055962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7CA0-7C38-E646-ACB8-E9B2A5CC4FCA}"/>
              </a:ext>
            </a:extLst>
          </p:cNvPr>
          <p:cNvSpPr>
            <a:spLocks noGrp="1"/>
          </p:cNvSpPr>
          <p:nvPr>
            <p:ph type="title"/>
          </p:nvPr>
        </p:nvSpPr>
        <p:spPr/>
        <p:txBody>
          <a:bodyPr>
            <a:normAutofit fontScale="90000"/>
          </a:bodyPr>
          <a:lstStyle/>
          <a:p>
            <a:r>
              <a:rPr lang="en-US" dirty="0"/>
              <a:t>Design of sensor networks for river network scale function</a:t>
            </a:r>
          </a:p>
        </p:txBody>
      </p:sp>
      <p:sp>
        <p:nvSpPr>
          <p:cNvPr id="3" name="Content Placeholder 2">
            <a:extLst>
              <a:ext uri="{FF2B5EF4-FFF2-40B4-BE49-F238E27FC236}">
                <a16:creationId xmlns:a16="http://schemas.microsoft.com/office/drawing/2014/main" id="{047580D1-62C4-A24E-B3F9-FC3B899C63BF}"/>
              </a:ext>
            </a:extLst>
          </p:cNvPr>
          <p:cNvSpPr>
            <a:spLocks noGrp="1"/>
          </p:cNvSpPr>
          <p:nvPr>
            <p:ph idx="1"/>
          </p:nvPr>
        </p:nvSpPr>
        <p:spPr>
          <a:xfrm>
            <a:off x="146555" y="1982413"/>
            <a:ext cx="9288683" cy="4525963"/>
          </a:xfrm>
        </p:spPr>
        <p:txBody>
          <a:bodyPr>
            <a:normAutofit fontScale="92500" lnSpcReduction="20000"/>
          </a:bodyPr>
          <a:lstStyle/>
          <a:p>
            <a:r>
              <a:rPr lang="en-US" dirty="0"/>
              <a:t>Nested within single network</a:t>
            </a:r>
          </a:p>
          <a:p>
            <a:r>
              <a:rPr lang="en-US" dirty="0"/>
              <a:t>What comes in (</a:t>
            </a:r>
            <a:r>
              <a:rPr lang="en-US" b="1" dirty="0"/>
              <a:t>inputs</a:t>
            </a:r>
            <a:r>
              <a:rPr lang="en-US" dirty="0"/>
              <a:t>)</a:t>
            </a:r>
          </a:p>
          <a:p>
            <a:r>
              <a:rPr lang="en-US" dirty="0"/>
              <a:t>What goes out (</a:t>
            </a:r>
            <a:r>
              <a:rPr lang="en-US" b="1" dirty="0"/>
              <a:t>patterns</a:t>
            </a:r>
            <a:r>
              <a:rPr lang="en-US" dirty="0"/>
              <a:t>)</a:t>
            </a:r>
          </a:p>
          <a:p>
            <a:endParaRPr lang="en-US" dirty="0"/>
          </a:p>
          <a:p>
            <a:endParaRPr lang="en-US" dirty="0"/>
          </a:p>
          <a:p>
            <a:r>
              <a:rPr lang="en-US" dirty="0"/>
              <a:t>Plus</a:t>
            </a:r>
          </a:p>
          <a:p>
            <a:pPr lvl="1"/>
            <a:r>
              <a:rPr lang="en-US" dirty="0"/>
              <a:t>Synoptic measurements (</a:t>
            </a:r>
            <a:r>
              <a:rPr lang="en-US" b="1" dirty="0"/>
              <a:t>patterns</a:t>
            </a:r>
            <a:r>
              <a:rPr lang="en-US" dirty="0"/>
              <a:t>)</a:t>
            </a:r>
          </a:p>
          <a:p>
            <a:pPr lvl="1"/>
            <a:r>
              <a:rPr lang="en-US" dirty="0"/>
              <a:t>Spatially distributed process rates (</a:t>
            </a:r>
            <a:r>
              <a:rPr lang="en-US" b="1" dirty="0"/>
              <a:t>transformations</a:t>
            </a:r>
            <a:r>
              <a:rPr lang="en-US" dirty="0"/>
              <a:t>)</a:t>
            </a:r>
          </a:p>
          <a:p>
            <a:endParaRPr lang="en-US" dirty="0"/>
          </a:p>
          <a:p>
            <a:r>
              <a:rPr lang="en-US" u="sng" dirty="0"/>
              <a:t>Include Both</a:t>
            </a:r>
            <a:r>
              <a:rPr lang="en-US" dirty="0"/>
              <a:t>: Reactive and conservative tracers</a:t>
            </a:r>
          </a:p>
        </p:txBody>
      </p:sp>
      <p:pic>
        <p:nvPicPr>
          <p:cNvPr id="4" name="Picture 7" descr="DSCN4930.JPG">
            <a:extLst>
              <a:ext uri="{FF2B5EF4-FFF2-40B4-BE49-F238E27FC236}">
                <a16:creationId xmlns:a16="http://schemas.microsoft.com/office/drawing/2014/main" id="{E3965932-2EEA-C04E-B5EA-5CC4EAD403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0582" y="1417638"/>
            <a:ext cx="2378642" cy="178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DSCN1073.JPG">
            <a:extLst>
              <a:ext uri="{FF2B5EF4-FFF2-40B4-BE49-F238E27FC236}">
                <a16:creationId xmlns:a16="http://schemas.microsoft.com/office/drawing/2014/main" id="{BC4B4ACC-C28A-634A-93FB-12060F23B5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0581" y="3353891"/>
            <a:ext cx="2377340" cy="1783005"/>
          </a:xfrm>
          <a:prstGeom prst="rect">
            <a:avLst/>
          </a:prstGeom>
        </p:spPr>
      </p:pic>
    </p:spTree>
    <p:extLst>
      <p:ext uri="{BB962C8B-B14F-4D97-AF65-F5344CB8AC3E}">
        <p14:creationId xmlns:p14="http://schemas.microsoft.com/office/powerpoint/2010/main" val="2399778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542" y="-319758"/>
            <a:ext cx="8229600" cy="1143000"/>
          </a:xfrm>
        </p:spPr>
        <p:txBody>
          <a:bodyPr/>
          <a:lstStyle/>
          <a:p>
            <a:r>
              <a:rPr lang="en-US" dirty="0"/>
              <a:t>Nested Sensor Network</a:t>
            </a:r>
          </a:p>
        </p:txBody>
      </p:sp>
      <p:pic>
        <p:nvPicPr>
          <p:cNvPr id="4" name="Picture 3"/>
          <p:cNvPicPr>
            <a:picLocks noChangeAspect="1"/>
          </p:cNvPicPr>
          <p:nvPr/>
        </p:nvPicPr>
        <p:blipFill>
          <a:blip r:embed="rId3"/>
          <a:stretch>
            <a:fillRect/>
          </a:stretch>
        </p:blipFill>
        <p:spPr>
          <a:xfrm>
            <a:off x="1168400" y="1971270"/>
            <a:ext cx="6807200" cy="4927600"/>
          </a:xfrm>
          <a:prstGeom prst="rect">
            <a:avLst/>
          </a:prstGeom>
        </p:spPr>
      </p:pic>
      <p:cxnSp>
        <p:nvCxnSpPr>
          <p:cNvPr id="6" name="Straight Connector 5"/>
          <p:cNvCxnSpPr/>
          <p:nvPr/>
        </p:nvCxnSpPr>
        <p:spPr>
          <a:xfrm>
            <a:off x="-2567598" y="2747342"/>
            <a:ext cx="13805" cy="20846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67598" y="4832008"/>
            <a:ext cx="2084536"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13892" y="4904459"/>
            <a:ext cx="1171903" cy="369332"/>
          </a:xfrm>
          <a:prstGeom prst="rect">
            <a:avLst/>
          </a:prstGeom>
          <a:noFill/>
        </p:spPr>
        <p:txBody>
          <a:bodyPr wrap="none" rtlCol="0">
            <a:spAutoFit/>
          </a:bodyPr>
          <a:lstStyle/>
          <a:p>
            <a:r>
              <a:rPr lang="en-US" dirty="0"/>
              <a:t>Storm Size</a:t>
            </a:r>
          </a:p>
        </p:txBody>
      </p:sp>
      <p:sp>
        <p:nvSpPr>
          <p:cNvPr id="11" name="TextBox 10"/>
          <p:cNvSpPr txBox="1"/>
          <p:nvPr/>
        </p:nvSpPr>
        <p:spPr>
          <a:xfrm rot="16200000">
            <a:off x="-3131260" y="3538961"/>
            <a:ext cx="588588" cy="368331"/>
          </a:xfrm>
          <a:prstGeom prst="rect">
            <a:avLst/>
          </a:prstGeom>
          <a:noFill/>
        </p:spPr>
        <p:txBody>
          <a:bodyPr wrap="square" rtlCol="0">
            <a:spAutoFit/>
          </a:bodyPr>
          <a:lstStyle/>
          <a:p>
            <a:r>
              <a:rPr lang="en-US" dirty="0"/>
              <a:t>Flux</a:t>
            </a:r>
          </a:p>
        </p:txBody>
      </p:sp>
      <p:cxnSp>
        <p:nvCxnSpPr>
          <p:cNvPr id="12" name="Straight Connector 11"/>
          <p:cNvCxnSpPr/>
          <p:nvPr/>
        </p:nvCxnSpPr>
        <p:spPr>
          <a:xfrm flipV="1">
            <a:off x="-2415198" y="3124894"/>
            <a:ext cx="1373418" cy="132488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415198" y="4017421"/>
            <a:ext cx="1673104" cy="58476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40010" y="2940228"/>
            <a:ext cx="603501" cy="369332"/>
          </a:xfrm>
          <a:prstGeom prst="rect">
            <a:avLst/>
          </a:prstGeom>
          <a:noFill/>
        </p:spPr>
        <p:txBody>
          <a:bodyPr wrap="none" rtlCol="0">
            <a:spAutoFit/>
          </a:bodyPr>
          <a:lstStyle/>
          <a:p>
            <a:r>
              <a:rPr lang="en-US" dirty="0"/>
              <a:t>NO3</a:t>
            </a:r>
          </a:p>
        </p:txBody>
      </p:sp>
      <p:sp>
        <p:nvSpPr>
          <p:cNvPr id="18" name="TextBox 17"/>
          <p:cNvSpPr txBox="1"/>
          <p:nvPr/>
        </p:nvSpPr>
        <p:spPr>
          <a:xfrm>
            <a:off x="-597230" y="4032719"/>
            <a:ext cx="360721" cy="369332"/>
          </a:xfrm>
          <a:prstGeom prst="rect">
            <a:avLst/>
          </a:prstGeom>
          <a:noFill/>
        </p:spPr>
        <p:txBody>
          <a:bodyPr wrap="none" rtlCol="0">
            <a:spAutoFit/>
          </a:bodyPr>
          <a:lstStyle/>
          <a:p>
            <a:r>
              <a:rPr lang="en-US" dirty="0" err="1"/>
              <a:t>Cl</a:t>
            </a:r>
            <a:endParaRPr lang="en-US" dirty="0"/>
          </a:p>
        </p:txBody>
      </p:sp>
      <p:pic>
        <p:nvPicPr>
          <p:cNvPr id="30" name="Picture 29"/>
          <p:cNvPicPr>
            <a:picLocks noChangeAspect="1"/>
          </p:cNvPicPr>
          <p:nvPr/>
        </p:nvPicPr>
        <p:blipFill>
          <a:blip r:embed="rId4"/>
          <a:stretch>
            <a:fillRect/>
          </a:stretch>
        </p:blipFill>
        <p:spPr>
          <a:xfrm>
            <a:off x="-2415589" y="327922"/>
            <a:ext cx="1684759" cy="1400499"/>
          </a:xfrm>
          <a:prstGeom prst="rect">
            <a:avLst/>
          </a:prstGeom>
        </p:spPr>
      </p:pic>
      <p:grpSp>
        <p:nvGrpSpPr>
          <p:cNvPr id="5" name="Group 4"/>
          <p:cNvGrpSpPr/>
          <p:nvPr/>
        </p:nvGrpSpPr>
        <p:grpSpPr>
          <a:xfrm>
            <a:off x="7179007" y="4566520"/>
            <a:ext cx="1602142" cy="1799988"/>
            <a:chOff x="7179007" y="4209332"/>
            <a:chExt cx="1602142" cy="1799988"/>
          </a:xfrm>
        </p:grpSpPr>
        <p:pic>
          <p:nvPicPr>
            <p:cNvPr id="37" name="Picture 36"/>
            <p:cNvPicPr>
              <a:picLocks noChangeAspect="1"/>
            </p:cNvPicPr>
            <p:nvPr/>
          </p:nvPicPr>
          <p:blipFill>
            <a:blip r:embed="rId5"/>
            <a:stretch>
              <a:fillRect/>
            </a:stretch>
          </p:blipFill>
          <p:spPr>
            <a:xfrm>
              <a:off x="7179007" y="4538262"/>
              <a:ext cx="1602142" cy="1471058"/>
            </a:xfrm>
            <a:prstGeom prst="rect">
              <a:avLst/>
            </a:prstGeom>
          </p:spPr>
        </p:pic>
        <p:sp>
          <p:nvSpPr>
            <p:cNvPr id="38" name="TextBox 37"/>
            <p:cNvSpPr txBox="1"/>
            <p:nvPr/>
          </p:nvSpPr>
          <p:spPr>
            <a:xfrm>
              <a:off x="7404675" y="4209332"/>
              <a:ext cx="1376474" cy="369332"/>
            </a:xfrm>
            <a:prstGeom prst="rect">
              <a:avLst/>
            </a:prstGeom>
            <a:noFill/>
          </p:spPr>
          <p:txBody>
            <a:bodyPr wrap="none" rtlCol="0">
              <a:spAutoFit/>
            </a:bodyPr>
            <a:lstStyle/>
            <a:p>
              <a:r>
                <a:rPr lang="en-US" dirty="0"/>
                <a:t>Basin Mouth</a:t>
              </a:r>
            </a:p>
          </p:txBody>
        </p:sp>
      </p:grpSp>
      <p:grpSp>
        <p:nvGrpSpPr>
          <p:cNvPr id="7" name="Group 6"/>
          <p:cNvGrpSpPr/>
          <p:nvPr/>
        </p:nvGrpSpPr>
        <p:grpSpPr>
          <a:xfrm>
            <a:off x="457200" y="1073788"/>
            <a:ext cx="6721807" cy="5825082"/>
            <a:chOff x="457200" y="716600"/>
            <a:chExt cx="6721807" cy="5825082"/>
          </a:xfrm>
        </p:grpSpPr>
        <p:pic>
          <p:nvPicPr>
            <p:cNvPr id="27" name="Picture 26"/>
            <p:cNvPicPr>
              <a:picLocks noChangeAspect="1"/>
            </p:cNvPicPr>
            <p:nvPr/>
          </p:nvPicPr>
          <p:blipFill>
            <a:blip r:embed="rId6"/>
            <a:stretch>
              <a:fillRect/>
            </a:stretch>
          </p:blipFill>
          <p:spPr>
            <a:xfrm>
              <a:off x="5494248" y="1028172"/>
              <a:ext cx="1684759" cy="1400499"/>
            </a:xfrm>
            <a:prstGeom prst="rect">
              <a:avLst/>
            </a:prstGeom>
          </p:spPr>
        </p:pic>
        <p:pic>
          <p:nvPicPr>
            <p:cNvPr id="28" name="Picture 27"/>
            <p:cNvPicPr>
              <a:picLocks noChangeAspect="1"/>
            </p:cNvPicPr>
            <p:nvPr/>
          </p:nvPicPr>
          <p:blipFill>
            <a:blip r:embed="rId4"/>
            <a:stretch>
              <a:fillRect/>
            </a:stretch>
          </p:blipFill>
          <p:spPr>
            <a:xfrm>
              <a:off x="457200" y="1182940"/>
              <a:ext cx="1684759" cy="1400499"/>
            </a:xfrm>
            <a:prstGeom prst="rect">
              <a:avLst/>
            </a:prstGeom>
          </p:spPr>
        </p:pic>
        <p:pic>
          <p:nvPicPr>
            <p:cNvPr id="29" name="Picture 28"/>
            <p:cNvPicPr>
              <a:picLocks noChangeAspect="1"/>
            </p:cNvPicPr>
            <p:nvPr/>
          </p:nvPicPr>
          <p:blipFill>
            <a:blip r:embed="rId4"/>
            <a:stretch>
              <a:fillRect/>
            </a:stretch>
          </p:blipFill>
          <p:spPr>
            <a:xfrm>
              <a:off x="1079994" y="5141183"/>
              <a:ext cx="1684759" cy="1400499"/>
            </a:xfrm>
            <a:prstGeom prst="rect">
              <a:avLst/>
            </a:prstGeom>
          </p:spPr>
        </p:pic>
        <p:pic>
          <p:nvPicPr>
            <p:cNvPr id="33" name="Picture 32"/>
            <p:cNvPicPr>
              <a:picLocks noChangeAspect="1"/>
            </p:cNvPicPr>
            <p:nvPr/>
          </p:nvPicPr>
          <p:blipFill>
            <a:blip r:embed="rId7"/>
            <a:stretch>
              <a:fillRect/>
            </a:stretch>
          </p:blipFill>
          <p:spPr>
            <a:xfrm>
              <a:off x="3121528" y="716600"/>
              <a:ext cx="1775096" cy="1512951"/>
            </a:xfrm>
            <a:prstGeom prst="rect">
              <a:avLst/>
            </a:prstGeom>
          </p:spPr>
        </p:pic>
        <p:sp>
          <p:nvSpPr>
            <p:cNvPr id="39" name="TextBox 38"/>
            <p:cNvSpPr txBox="1"/>
            <p:nvPr/>
          </p:nvSpPr>
          <p:spPr>
            <a:xfrm>
              <a:off x="5802533" y="843506"/>
              <a:ext cx="1009486" cy="369332"/>
            </a:xfrm>
            <a:prstGeom prst="rect">
              <a:avLst/>
            </a:prstGeom>
            <a:noFill/>
          </p:spPr>
          <p:txBody>
            <a:bodyPr wrap="none" rtlCol="0">
              <a:spAutoFit/>
            </a:bodyPr>
            <a:lstStyle/>
            <a:p>
              <a:r>
                <a:rPr lang="en-US" dirty="0" err="1"/>
                <a:t>Anthro</a:t>
              </a:r>
              <a:r>
                <a:rPr lang="en-US" dirty="0"/>
                <a:t> 1</a:t>
              </a:r>
            </a:p>
          </p:txBody>
        </p:sp>
        <p:sp>
          <p:nvSpPr>
            <p:cNvPr id="40" name="TextBox 39"/>
            <p:cNvSpPr txBox="1"/>
            <p:nvPr/>
          </p:nvSpPr>
          <p:spPr>
            <a:xfrm>
              <a:off x="1398673" y="4883928"/>
              <a:ext cx="1009486" cy="369332"/>
            </a:xfrm>
            <a:prstGeom prst="rect">
              <a:avLst/>
            </a:prstGeom>
            <a:noFill/>
          </p:spPr>
          <p:txBody>
            <a:bodyPr wrap="none" rtlCol="0">
              <a:spAutoFit/>
            </a:bodyPr>
            <a:lstStyle/>
            <a:p>
              <a:r>
                <a:rPr lang="en-US" dirty="0" err="1"/>
                <a:t>Anthro</a:t>
              </a:r>
              <a:r>
                <a:rPr lang="en-US" dirty="0"/>
                <a:t> 2</a:t>
              </a:r>
            </a:p>
          </p:txBody>
        </p:sp>
        <p:sp>
          <p:nvSpPr>
            <p:cNvPr id="41" name="TextBox 40"/>
            <p:cNvSpPr txBox="1"/>
            <p:nvPr/>
          </p:nvSpPr>
          <p:spPr>
            <a:xfrm>
              <a:off x="806922" y="995906"/>
              <a:ext cx="1009486" cy="369332"/>
            </a:xfrm>
            <a:prstGeom prst="rect">
              <a:avLst/>
            </a:prstGeom>
            <a:noFill/>
          </p:spPr>
          <p:txBody>
            <a:bodyPr wrap="none" rtlCol="0">
              <a:spAutoFit/>
            </a:bodyPr>
            <a:lstStyle/>
            <a:p>
              <a:r>
                <a:rPr lang="en-US" dirty="0" err="1"/>
                <a:t>Anthro</a:t>
              </a:r>
              <a:r>
                <a:rPr lang="en-US" dirty="0"/>
                <a:t> 3</a:t>
              </a:r>
            </a:p>
          </p:txBody>
        </p:sp>
        <p:sp>
          <p:nvSpPr>
            <p:cNvPr id="42" name="TextBox 41"/>
            <p:cNvSpPr txBox="1"/>
            <p:nvPr/>
          </p:nvSpPr>
          <p:spPr>
            <a:xfrm>
              <a:off x="3570874" y="828573"/>
              <a:ext cx="1146468" cy="369332"/>
            </a:xfrm>
            <a:prstGeom prst="rect">
              <a:avLst/>
            </a:prstGeom>
            <a:noFill/>
          </p:spPr>
          <p:txBody>
            <a:bodyPr wrap="none" rtlCol="0">
              <a:spAutoFit/>
            </a:bodyPr>
            <a:lstStyle/>
            <a:p>
              <a:r>
                <a:rPr lang="en-US" b="1" u="sng" dirty="0"/>
                <a:t>Forest Ref</a:t>
              </a:r>
            </a:p>
          </p:txBody>
        </p:sp>
      </p:grpSp>
      <p:sp>
        <p:nvSpPr>
          <p:cNvPr id="43" name="Oval 42"/>
          <p:cNvSpPr/>
          <p:nvPr/>
        </p:nvSpPr>
        <p:spPr>
          <a:xfrm>
            <a:off x="6450391" y="5558528"/>
            <a:ext cx="361628" cy="33500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a:spLocks noChangeAspect="1"/>
          </p:cNvSpPr>
          <p:nvPr/>
        </p:nvSpPr>
        <p:spPr>
          <a:xfrm>
            <a:off x="3121528" y="5361211"/>
            <a:ext cx="148062" cy="13716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a:spLocks noChangeAspect="1"/>
          </p:cNvSpPr>
          <p:nvPr/>
        </p:nvSpPr>
        <p:spPr>
          <a:xfrm>
            <a:off x="5229728" y="3459489"/>
            <a:ext cx="148062" cy="13716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a:spLocks noChangeAspect="1"/>
          </p:cNvSpPr>
          <p:nvPr/>
        </p:nvSpPr>
        <p:spPr>
          <a:xfrm>
            <a:off x="4179862" y="3390909"/>
            <a:ext cx="148062" cy="13716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a:spLocks noChangeAspect="1"/>
          </p:cNvSpPr>
          <p:nvPr/>
        </p:nvSpPr>
        <p:spPr>
          <a:xfrm>
            <a:off x="2260097" y="2920421"/>
            <a:ext cx="148062" cy="13716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2BFBC1B9-E9C9-DF4D-A7BC-5460BDFB02CA}"/>
              </a:ext>
            </a:extLst>
          </p:cNvPr>
          <p:cNvPicPr>
            <a:picLocks noChangeAspect="1"/>
          </p:cNvPicPr>
          <p:nvPr/>
        </p:nvPicPr>
        <p:blipFill>
          <a:blip r:embed="rId8"/>
          <a:stretch>
            <a:fillRect/>
          </a:stretch>
        </p:blipFill>
        <p:spPr>
          <a:xfrm>
            <a:off x="2141959" y="361827"/>
            <a:ext cx="4516983" cy="895773"/>
          </a:xfrm>
          <a:prstGeom prst="rect">
            <a:avLst/>
          </a:prstGeom>
        </p:spPr>
      </p:pic>
      <p:sp>
        <p:nvSpPr>
          <p:cNvPr id="3" name="TextBox 2">
            <a:extLst>
              <a:ext uri="{FF2B5EF4-FFF2-40B4-BE49-F238E27FC236}">
                <a16:creationId xmlns:a16="http://schemas.microsoft.com/office/drawing/2014/main" id="{72BBA2D3-D7A2-31CD-5D48-193D6F11EE44}"/>
              </a:ext>
            </a:extLst>
          </p:cNvPr>
          <p:cNvSpPr txBox="1"/>
          <p:nvPr/>
        </p:nvSpPr>
        <p:spPr>
          <a:xfrm>
            <a:off x="3570874" y="6515100"/>
            <a:ext cx="2262479" cy="369332"/>
          </a:xfrm>
          <a:prstGeom prst="rect">
            <a:avLst/>
          </a:prstGeom>
          <a:noFill/>
        </p:spPr>
        <p:txBody>
          <a:bodyPr wrap="none" rtlCol="0">
            <a:spAutoFit/>
          </a:bodyPr>
          <a:lstStyle/>
          <a:p>
            <a:r>
              <a:rPr lang="en-US" dirty="0"/>
              <a:t>Wollheim et al. (2017)</a:t>
            </a:r>
          </a:p>
        </p:txBody>
      </p:sp>
    </p:spTree>
    <p:extLst>
      <p:ext uri="{BB962C8B-B14F-4D97-AF65-F5344CB8AC3E}">
        <p14:creationId xmlns:p14="http://schemas.microsoft.com/office/powerpoint/2010/main" val="48363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71601" y="2234030"/>
            <a:ext cx="6500487" cy="4023360"/>
          </a:xfrm>
          <a:prstGeom prst="rect">
            <a:avLst/>
          </a:prstGeom>
        </p:spPr>
      </p:pic>
      <p:sp>
        <p:nvSpPr>
          <p:cNvPr id="7" name="Title 6"/>
          <p:cNvSpPr>
            <a:spLocks noGrp="1"/>
          </p:cNvSpPr>
          <p:nvPr>
            <p:ph type="title"/>
          </p:nvPr>
        </p:nvSpPr>
        <p:spPr/>
        <p:txBody>
          <a:bodyPr>
            <a:normAutofit fontScale="90000"/>
          </a:bodyPr>
          <a:lstStyle/>
          <a:p>
            <a:r>
              <a:rPr lang="en-US" dirty="0"/>
              <a:t>Dynamic River Network Model Predictions Within Empirical Error</a:t>
            </a:r>
          </a:p>
        </p:txBody>
      </p:sp>
      <p:sp>
        <p:nvSpPr>
          <p:cNvPr id="8" name="TextBox 7"/>
          <p:cNvSpPr txBox="1"/>
          <p:nvPr/>
        </p:nvSpPr>
        <p:spPr>
          <a:xfrm>
            <a:off x="5465707" y="2331350"/>
            <a:ext cx="3198675" cy="369332"/>
          </a:xfrm>
          <a:prstGeom prst="rect">
            <a:avLst/>
          </a:prstGeom>
          <a:noFill/>
        </p:spPr>
        <p:txBody>
          <a:bodyPr wrap="none" rtlCol="0">
            <a:spAutoFit/>
          </a:bodyPr>
          <a:lstStyle/>
          <a:p>
            <a:r>
              <a:rPr lang="en-US" dirty="0"/>
              <a:t>River Network Model Prediction </a:t>
            </a:r>
          </a:p>
        </p:txBody>
      </p:sp>
      <p:cxnSp>
        <p:nvCxnSpPr>
          <p:cNvPr id="9" name="Straight Arrow Connector 8"/>
          <p:cNvCxnSpPr/>
          <p:nvPr/>
        </p:nvCxnSpPr>
        <p:spPr>
          <a:xfrm flipH="1">
            <a:off x="4409670" y="2654019"/>
            <a:ext cx="1056037" cy="138408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486" y="6218314"/>
            <a:ext cx="9100514" cy="646331"/>
          </a:xfrm>
          <a:prstGeom prst="rect">
            <a:avLst/>
          </a:prstGeom>
          <a:noFill/>
        </p:spPr>
        <p:txBody>
          <a:bodyPr wrap="square" rtlCol="0">
            <a:spAutoFit/>
          </a:bodyPr>
          <a:lstStyle/>
          <a:p>
            <a:r>
              <a:rPr lang="en-US" dirty="0"/>
              <a:t>Data from Wollheim et al. 2017. WRR.</a:t>
            </a:r>
          </a:p>
          <a:p>
            <a:r>
              <a:rPr lang="en-US" dirty="0"/>
              <a:t>Model based on Wollheim et al. (2006, 2018).   Includes only net removal.</a:t>
            </a:r>
          </a:p>
        </p:txBody>
      </p:sp>
    </p:spTree>
    <p:extLst>
      <p:ext uri="{BB962C8B-B14F-4D97-AF65-F5344CB8AC3E}">
        <p14:creationId xmlns:p14="http://schemas.microsoft.com/office/powerpoint/2010/main" val="2709020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B50A-ABF7-5044-A47C-2883E06F1CE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3934B5C-0E9C-EE4F-989D-36E13823F111}"/>
              </a:ext>
            </a:extLst>
          </p:cNvPr>
          <p:cNvPicPr>
            <a:picLocks noGrp="1" noChangeAspect="1"/>
          </p:cNvPicPr>
          <p:nvPr>
            <p:ph idx="1"/>
          </p:nvPr>
        </p:nvPicPr>
        <p:blipFill>
          <a:blip r:embed="rId2"/>
          <a:stretch>
            <a:fillRect/>
          </a:stretch>
        </p:blipFill>
        <p:spPr>
          <a:xfrm>
            <a:off x="-19080" y="-14310"/>
            <a:ext cx="9163080" cy="6872310"/>
          </a:xfrm>
        </p:spPr>
      </p:pic>
      <p:sp>
        <p:nvSpPr>
          <p:cNvPr id="6" name="TextBox 5">
            <a:extLst>
              <a:ext uri="{FF2B5EF4-FFF2-40B4-BE49-F238E27FC236}">
                <a16:creationId xmlns:a16="http://schemas.microsoft.com/office/drawing/2014/main" id="{18C5D2C7-929D-4C49-80AF-312623A4969F}"/>
              </a:ext>
            </a:extLst>
          </p:cNvPr>
          <p:cNvSpPr txBox="1"/>
          <p:nvPr/>
        </p:nvSpPr>
        <p:spPr>
          <a:xfrm>
            <a:off x="2328711" y="274638"/>
            <a:ext cx="4467497" cy="1107996"/>
          </a:xfrm>
          <a:prstGeom prst="rect">
            <a:avLst/>
          </a:prstGeom>
          <a:noFill/>
        </p:spPr>
        <p:txBody>
          <a:bodyPr wrap="square" rtlCol="0">
            <a:spAutoFit/>
          </a:bodyPr>
          <a:lstStyle/>
          <a:p>
            <a:r>
              <a:rPr lang="en-US" sz="6600" dirty="0"/>
              <a:t>Thank You!</a:t>
            </a:r>
          </a:p>
        </p:txBody>
      </p:sp>
      <p:sp>
        <p:nvSpPr>
          <p:cNvPr id="7" name="TextBox 6">
            <a:extLst>
              <a:ext uri="{FF2B5EF4-FFF2-40B4-BE49-F238E27FC236}">
                <a16:creationId xmlns:a16="http://schemas.microsoft.com/office/drawing/2014/main" id="{3520CC1C-5431-1A4F-A322-69DCB56528E7}"/>
              </a:ext>
            </a:extLst>
          </p:cNvPr>
          <p:cNvSpPr txBox="1"/>
          <p:nvPr/>
        </p:nvSpPr>
        <p:spPr>
          <a:xfrm>
            <a:off x="5820282" y="6197600"/>
            <a:ext cx="3118867" cy="923330"/>
          </a:xfrm>
          <a:prstGeom prst="rect">
            <a:avLst/>
          </a:prstGeom>
          <a:noFill/>
        </p:spPr>
        <p:txBody>
          <a:bodyPr wrap="none" rtlCol="0">
            <a:spAutoFit/>
          </a:bodyPr>
          <a:lstStyle/>
          <a:p>
            <a:r>
              <a:rPr lang="en-US" b="1" dirty="0">
                <a:solidFill>
                  <a:srgbClr val="FF0000"/>
                </a:solidFill>
              </a:rPr>
              <a:t>E-mail: </a:t>
            </a:r>
            <a:r>
              <a:rPr lang="en-US" b="1" dirty="0" err="1">
                <a:solidFill>
                  <a:srgbClr val="FF0000"/>
                </a:solidFill>
              </a:rPr>
              <a:t>wil.wollheim@unh.edu</a:t>
            </a:r>
            <a:endParaRPr lang="en-US" b="1" dirty="0">
              <a:solidFill>
                <a:srgbClr val="FF0000"/>
              </a:solidFill>
            </a:endParaRPr>
          </a:p>
          <a:p>
            <a:r>
              <a:rPr lang="en-US" b="1" dirty="0">
                <a:solidFill>
                  <a:srgbClr val="FF0000"/>
                </a:solidFill>
              </a:rPr>
              <a:t>Twitter: @</a:t>
            </a:r>
            <a:r>
              <a:rPr lang="en-US" b="1" dirty="0" err="1">
                <a:solidFill>
                  <a:srgbClr val="FF0000"/>
                </a:solidFill>
              </a:rPr>
              <a:t>WilWollheim</a:t>
            </a:r>
            <a:endParaRPr lang="en-US" b="1" dirty="0">
              <a:solidFill>
                <a:srgbClr val="FF0000"/>
              </a:solidFill>
            </a:endParaRPr>
          </a:p>
          <a:p>
            <a:endParaRPr lang="en-US" dirty="0"/>
          </a:p>
        </p:txBody>
      </p:sp>
    </p:spTree>
    <p:extLst>
      <p:ext uri="{BB962C8B-B14F-4D97-AF65-F5344CB8AC3E}">
        <p14:creationId xmlns:p14="http://schemas.microsoft.com/office/powerpoint/2010/main" val="103644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F1094-9CFF-0C18-4BA9-42C8D619633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EEECA4A-C5F5-3C59-3B80-E5F77CD3EF11}"/>
              </a:ext>
            </a:extLst>
          </p:cNvPr>
          <p:cNvPicPr>
            <a:picLocks noGrp="1" noChangeAspect="1"/>
          </p:cNvPicPr>
          <p:nvPr>
            <p:ph idx="1"/>
          </p:nvPr>
        </p:nvPicPr>
        <p:blipFill>
          <a:blip r:embed="rId2"/>
          <a:stretch>
            <a:fillRect/>
          </a:stretch>
        </p:blipFill>
        <p:spPr>
          <a:xfrm>
            <a:off x="875654" y="595795"/>
            <a:ext cx="6850781" cy="5666409"/>
          </a:xfrm>
        </p:spPr>
      </p:pic>
    </p:spTree>
    <p:extLst>
      <p:ext uri="{BB962C8B-B14F-4D97-AF65-F5344CB8AC3E}">
        <p14:creationId xmlns:p14="http://schemas.microsoft.com/office/powerpoint/2010/main" val="1262273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EE4A-07A8-F2A0-CBB7-2AD5B71CC1F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D16851F-B542-EB26-9BBF-5B1FDDF6388D}"/>
              </a:ext>
            </a:extLst>
          </p:cNvPr>
          <p:cNvPicPr>
            <a:picLocks noGrp="1" noChangeAspect="1"/>
          </p:cNvPicPr>
          <p:nvPr>
            <p:ph idx="1"/>
          </p:nvPr>
        </p:nvPicPr>
        <p:blipFill>
          <a:blip r:embed="rId2"/>
          <a:stretch>
            <a:fillRect/>
          </a:stretch>
        </p:blipFill>
        <p:spPr>
          <a:xfrm>
            <a:off x="1118925" y="1600200"/>
            <a:ext cx="6906150" cy="4525963"/>
          </a:xfrm>
        </p:spPr>
      </p:pic>
    </p:spTree>
    <p:extLst>
      <p:ext uri="{BB962C8B-B14F-4D97-AF65-F5344CB8AC3E}">
        <p14:creationId xmlns:p14="http://schemas.microsoft.com/office/powerpoint/2010/main" val="1454786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7FD7E-AF33-82D2-4650-93F614A66EA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4494568-7073-2D15-F471-9F59220DE800}"/>
              </a:ext>
            </a:extLst>
          </p:cNvPr>
          <p:cNvPicPr>
            <a:picLocks noChangeAspect="1"/>
          </p:cNvPicPr>
          <p:nvPr/>
        </p:nvPicPr>
        <p:blipFill>
          <a:blip r:embed="rId2"/>
          <a:stretch>
            <a:fillRect/>
          </a:stretch>
        </p:blipFill>
        <p:spPr>
          <a:xfrm>
            <a:off x="457200" y="398624"/>
            <a:ext cx="5693697" cy="3599939"/>
          </a:xfrm>
          <a:prstGeom prst="rect">
            <a:avLst/>
          </a:prstGeom>
        </p:spPr>
      </p:pic>
      <p:pic>
        <p:nvPicPr>
          <p:cNvPr id="7" name="Picture 6">
            <a:extLst>
              <a:ext uri="{FF2B5EF4-FFF2-40B4-BE49-F238E27FC236}">
                <a16:creationId xmlns:a16="http://schemas.microsoft.com/office/drawing/2014/main" id="{3D0C9B1E-0D6C-C670-90F9-2C37FB277F43}"/>
              </a:ext>
            </a:extLst>
          </p:cNvPr>
          <p:cNvPicPr>
            <a:picLocks noChangeAspect="1"/>
          </p:cNvPicPr>
          <p:nvPr/>
        </p:nvPicPr>
        <p:blipFill>
          <a:blip r:embed="rId3"/>
          <a:stretch>
            <a:fillRect/>
          </a:stretch>
        </p:blipFill>
        <p:spPr>
          <a:xfrm>
            <a:off x="4078314" y="3511439"/>
            <a:ext cx="5065686" cy="3346561"/>
          </a:xfrm>
          <a:prstGeom prst="rect">
            <a:avLst/>
          </a:prstGeom>
        </p:spPr>
      </p:pic>
    </p:spTree>
    <p:extLst>
      <p:ext uri="{BB962C8B-B14F-4D97-AF65-F5344CB8AC3E}">
        <p14:creationId xmlns:p14="http://schemas.microsoft.com/office/powerpoint/2010/main" val="2283481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45C15-A43D-BC9A-BF5D-3E0019D56B4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FA6259F-F0EE-AFB1-BBC8-658A1328C8DE}"/>
              </a:ext>
            </a:extLst>
          </p:cNvPr>
          <p:cNvPicPr>
            <a:picLocks noChangeAspect="1"/>
          </p:cNvPicPr>
          <p:nvPr/>
        </p:nvPicPr>
        <p:blipFill>
          <a:blip r:embed="rId2"/>
          <a:stretch>
            <a:fillRect/>
          </a:stretch>
        </p:blipFill>
        <p:spPr>
          <a:xfrm>
            <a:off x="457200" y="1100703"/>
            <a:ext cx="7772400" cy="5332798"/>
          </a:xfrm>
          <a:prstGeom prst="rect">
            <a:avLst/>
          </a:prstGeom>
        </p:spPr>
      </p:pic>
    </p:spTree>
    <p:extLst>
      <p:ext uri="{BB962C8B-B14F-4D97-AF65-F5344CB8AC3E}">
        <p14:creationId xmlns:p14="http://schemas.microsoft.com/office/powerpoint/2010/main" val="4067947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3996-C873-CE49-9B67-444DF78EAADB}"/>
              </a:ext>
            </a:extLst>
          </p:cNvPr>
          <p:cNvSpPr>
            <a:spLocks noGrp="1"/>
          </p:cNvSpPr>
          <p:nvPr>
            <p:ph type="title"/>
          </p:nvPr>
        </p:nvSpPr>
        <p:spPr>
          <a:xfrm>
            <a:off x="457199" y="0"/>
            <a:ext cx="8229600" cy="1143000"/>
          </a:xfrm>
        </p:spPr>
        <p:txBody>
          <a:bodyPr>
            <a:normAutofit/>
          </a:bodyPr>
          <a:lstStyle/>
          <a:p>
            <a:r>
              <a:rPr lang="en-US" dirty="0"/>
              <a:t>Statistical Model </a:t>
            </a:r>
            <a:r>
              <a:rPr lang="en-US" sz="2800" dirty="0"/>
              <a:t>(Wollheim et al. 2006, 2018)</a:t>
            </a:r>
          </a:p>
        </p:txBody>
      </p:sp>
      <p:pic>
        <p:nvPicPr>
          <p:cNvPr id="4" name="Picture 3">
            <a:extLst>
              <a:ext uri="{FF2B5EF4-FFF2-40B4-BE49-F238E27FC236}">
                <a16:creationId xmlns:a16="http://schemas.microsoft.com/office/drawing/2014/main" id="{127A545D-8012-DC48-BEEC-0212A24FB416}"/>
              </a:ext>
            </a:extLst>
          </p:cNvPr>
          <p:cNvPicPr>
            <a:picLocks noChangeAspect="1"/>
          </p:cNvPicPr>
          <p:nvPr/>
        </p:nvPicPr>
        <p:blipFill>
          <a:blip r:embed="rId2"/>
          <a:stretch>
            <a:fillRect/>
          </a:stretch>
        </p:blipFill>
        <p:spPr>
          <a:xfrm>
            <a:off x="349621" y="4800600"/>
            <a:ext cx="6146800" cy="2057400"/>
          </a:xfrm>
          <a:prstGeom prst="rect">
            <a:avLst/>
          </a:prstGeom>
        </p:spPr>
      </p:pic>
      <p:pic>
        <p:nvPicPr>
          <p:cNvPr id="6" name="Picture 5">
            <a:extLst>
              <a:ext uri="{FF2B5EF4-FFF2-40B4-BE49-F238E27FC236}">
                <a16:creationId xmlns:a16="http://schemas.microsoft.com/office/drawing/2014/main" id="{70F87853-55C9-5047-8D52-CD236C5EED9D}"/>
              </a:ext>
            </a:extLst>
          </p:cNvPr>
          <p:cNvPicPr>
            <a:picLocks noChangeAspect="1"/>
          </p:cNvPicPr>
          <p:nvPr/>
        </p:nvPicPr>
        <p:blipFill>
          <a:blip r:embed="rId3"/>
          <a:stretch>
            <a:fillRect/>
          </a:stretch>
        </p:blipFill>
        <p:spPr>
          <a:xfrm>
            <a:off x="192920" y="3159880"/>
            <a:ext cx="6870700" cy="1803400"/>
          </a:xfrm>
          <a:prstGeom prst="rect">
            <a:avLst/>
          </a:prstGeom>
        </p:spPr>
      </p:pic>
      <p:pic>
        <p:nvPicPr>
          <p:cNvPr id="12" name="Picture 11">
            <a:extLst>
              <a:ext uri="{FF2B5EF4-FFF2-40B4-BE49-F238E27FC236}">
                <a16:creationId xmlns:a16="http://schemas.microsoft.com/office/drawing/2014/main" id="{F9812E4A-5002-0C4D-BDB0-9AE31BB6E5AA}"/>
              </a:ext>
            </a:extLst>
          </p:cNvPr>
          <p:cNvPicPr>
            <a:picLocks noChangeAspect="1"/>
          </p:cNvPicPr>
          <p:nvPr/>
        </p:nvPicPr>
        <p:blipFill>
          <a:blip r:embed="rId4"/>
          <a:stretch>
            <a:fillRect/>
          </a:stretch>
        </p:blipFill>
        <p:spPr>
          <a:xfrm>
            <a:off x="573671" y="787121"/>
            <a:ext cx="7996655" cy="2372759"/>
          </a:xfrm>
          <a:prstGeom prst="rect">
            <a:avLst/>
          </a:prstGeom>
        </p:spPr>
      </p:pic>
    </p:spTree>
    <p:extLst>
      <p:ext uri="{BB962C8B-B14F-4D97-AF65-F5344CB8AC3E}">
        <p14:creationId xmlns:p14="http://schemas.microsoft.com/office/powerpoint/2010/main" val="3689442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213E02-FFC5-3445-9DE6-48CAB4834CC7}"/>
              </a:ext>
            </a:extLst>
          </p:cNvPr>
          <p:cNvSpPr>
            <a:spLocks noGrp="1"/>
          </p:cNvSpPr>
          <p:nvPr>
            <p:ph type="title"/>
          </p:nvPr>
        </p:nvSpPr>
        <p:spPr/>
        <p:txBody>
          <a:bodyPr/>
          <a:lstStyle/>
          <a:p>
            <a:r>
              <a:rPr lang="en-US" dirty="0"/>
              <a:t>Assumptions</a:t>
            </a:r>
          </a:p>
        </p:txBody>
      </p:sp>
      <p:sp>
        <p:nvSpPr>
          <p:cNvPr id="5" name="Content Placeholder 4">
            <a:extLst>
              <a:ext uri="{FF2B5EF4-FFF2-40B4-BE49-F238E27FC236}">
                <a16:creationId xmlns:a16="http://schemas.microsoft.com/office/drawing/2014/main" id="{C981334A-73B0-354D-8119-E715335FC201}"/>
              </a:ext>
            </a:extLst>
          </p:cNvPr>
          <p:cNvSpPr>
            <a:spLocks noGrp="1"/>
          </p:cNvSpPr>
          <p:nvPr>
            <p:ph idx="1"/>
          </p:nvPr>
        </p:nvSpPr>
        <p:spPr/>
        <p:txBody>
          <a:bodyPr>
            <a:normAutofit fontScale="77500" lnSpcReduction="20000"/>
          </a:bodyPr>
          <a:lstStyle/>
          <a:p>
            <a:r>
              <a:rPr lang="en-US" dirty="0"/>
              <a:t>Spatially uniform runoff (500 mm yr</a:t>
            </a:r>
            <a:r>
              <a:rPr lang="en-US" baseline="30000" dirty="0"/>
              <a:t>-1</a:t>
            </a:r>
            <a:r>
              <a:rPr lang="en-US" dirty="0"/>
              <a:t>) and loading concentration </a:t>
            </a:r>
          </a:p>
          <a:p>
            <a:r>
              <a:rPr lang="en-US" dirty="0"/>
              <a:t>Distribution of loading does not change with increasing runoff</a:t>
            </a:r>
          </a:p>
          <a:p>
            <a:r>
              <a:rPr lang="en-US" dirty="0" err="1"/>
              <a:t>Chemostatic</a:t>
            </a:r>
            <a:endParaRPr lang="en-US" dirty="0"/>
          </a:p>
          <a:p>
            <a:r>
              <a:rPr lang="en-US" dirty="0"/>
              <a:t>Homogeneity (except gradients with river size)</a:t>
            </a:r>
          </a:p>
          <a:p>
            <a:r>
              <a:rPr lang="en-US" dirty="0"/>
              <a:t>Linear uptake kinetics</a:t>
            </a:r>
          </a:p>
          <a:p>
            <a:r>
              <a:rPr lang="en-US" dirty="0"/>
              <a:t>A variety of river network shapes and hydraulic assumptions of width vs. Q</a:t>
            </a:r>
          </a:p>
          <a:p>
            <a:endParaRPr lang="en-US" dirty="0"/>
          </a:p>
          <a:p>
            <a:r>
              <a:rPr lang="en-US" dirty="0"/>
              <a:t>ESTIMATE CUMULATIVE UPSTREAM BIOGEOCHEMICAL FUNCTION WITH INCREASING WATERSHED SIZE</a:t>
            </a:r>
          </a:p>
          <a:p>
            <a:endParaRPr lang="en-US" dirty="0"/>
          </a:p>
        </p:txBody>
      </p:sp>
    </p:spTree>
    <p:extLst>
      <p:ext uri="{BB962C8B-B14F-4D97-AF65-F5344CB8AC3E}">
        <p14:creationId xmlns:p14="http://schemas.microsoft.com/office/powerpoint/2010/main" val="245659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7" y="204084"/>
            <a:ext cx="8701998" cy="1143000"/>
          </a:xfrm>
        </p:spPr>
        <p:txBody>
          <a:bodyPr>
            <a:normAutofit fontScale="90000"/>
          </a:bodyPr>
          <a:lstStyle/>
          <a:p>
            <a:r>
              <a:rPr lang="en-US" dirty="0"/>
              <a:t>Freshwaters influence downstream flux of material inputs from land</a:t>
            </a:r>
          </a:p>
        </p:txBody>
      </p:sp>
      <p:pic>
        <p:nvPicPr>
          <p:cNvPr id="13" name="Picture 12"/>
          <p:cNvPicPr>
            <a:picLocks noChangeAspect="1"/>
          </p:cNvPicPr>
          <p:nvPr/>
        </p:nvPicPr>
        <p:blipFill>
          <a:blip r:embed="rId3"/>
          <a:stretch>
            <a:fillRect/>
          </a:stretch>
        </p:blipFill>
        <p:spPr>
          <a:xfrm>
            <a:off x="5327046" y="2197657"/>
            <a:ext cx="3282722" cy="2268361"/>
          </a:xfrm>
          <a:prstGeom prst="rect">
            <a:avLst/>
          </a:prstGeom>
        </p:spPr>
      </p:pic>
      <p:pic>
        <p:nvPicPr>
          <p:cNvPr id="21" name="Picture 20" descr="Screen Shot 2017-06-05 at 9.59.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754" y="2070464"/>
            <a:ext cx="3002933" cy="2516681"/>
          </a:xfrm>
          <a:prstGeom prst="rect">
            <a:avLst/>
          </a:prstGeom>
        </p:spPr>
      </p:pic>
      <p:pic>
        <p:nvPicPr>
          <p:cNvPr id="22" name="Picture 21" descr="Screen Shot 2017-06-05 at 10.00.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4584" y="4587145"/>
            <a:ext cx="2650052" cy="2142757"/>
          </a:xfrm>
          <a:prstGeom prst="rect">
            <a:avLst/>
          </a:prstGeom>
        </p:spPr>
      </p:pic>
      <p:sp>
        <p:nvSpPr>
          <p:cNvPr id="23" name="TextBox 22"/>
          <p:cNvSpPr txBox="1"/>
          <p:nvPr/>
        </p:nvSpPr>
        <p:spPr>
          <a:xfrm>
            <a:off x="796275" y="1701132"/>
            <a:ext cx="3105575" cy="369332"/>
          </a:xfrm>
          <a:prstGeom prst="rect">
            <a:avLst/>
          </a:prstGeom>
          <a:noFill/>
        </p:spPr>
        <p:txBody>
          <a:bodyPr wrap="none" rtlCol="0">
            <a:spAutoFit/>
          </a:bodyPr>
          <a:lstStyle/>
          <a:p>
            <a:r>
              <a:rPr lang="en-US" dirty="0"/>
              <a:t>Nitrogen (Galloway et al. 2003)</a:t>
            </a:r>
          </a:p>
        </p:txBody>
      </p:sp>
      <p:sp>
        <p:nvSpPr>
          <p:cNvPr id="24" name="TextBox 23"/>
          <p:cNvSpPr txBox="1"/>
          <p:nvPr/>
        </p:nvSpPr>
        <p:spPr>
          <a:xfrm>
            <a:off x="3759473" y="4346792"/>
            <a:ext cx="2506403" cy="369332"/>
          </a:xfrm>
          <a:prstGeom prst="rect">
            <a:avLst/>
          </a:prstGeom>
          <a:noFill/>
        </p:spPr>
        <p:txBody>
          <a:bodyPr wrap="none" rtlCol="0">
            <a:spAutoFit/>
          </a:bodyPr>
          <a:lstStyle/>
          <a:p>
            <a:r>
              <a:rPr lang="en-US" dirty="0"/>
              <a:t>Carbon (Cole et al. 2007)</a:t>
            </a:r>
          </a:p>
        </p:txBody>
      </p:sp>
      <p:sp>
        <p:nvSpPr>
          <p:cNvPr id="25" name="TextBox 24"/>
          <p:cNvSpPr txBox="1"/>
          <p:nvPr/>
        </p:nvSpPr>
        <p:spPr>
          <a:xfrm>
            <a:off x="5844636" y="1844605"/>
            <a:ext cx="2844311" cy="369332"/>
          </a:xfrm>
          <a:prstGeom prst="rect">
            <a:avLst/>
          </a:prstGeom>
          <a:noFill/>
        </p:spPr>
        <p:txBody>
          <a:bodyPr wrap="none" rtlCol="0">
            <a:spAutoFit/>
          </a:bodyPr>
          <a:lstStyle/>
          <a:p>
            <a:r>
              <a:rPr lang="en-US" dirty="0"/>
              <a:t>Sediments (</a:t>
            </a:r>
            <a:r>
              <a:rPr lang="en-US" dirty="0" err="1"/>
              <a:t>Hua</a:t>
            </a:r>
            <a:r>
              <a:rPr lang="en-US" dirty="0"/>
              <a:t> et al. 2012)</a:t>
            </a:r>
          </a:p>
        </p:txBody>
      </p:sp>
    </p:spTree>
    <p:extLst>
      <p:ext uri="{BB962C8B-B14F-4D97-AF65-F5344CB8AC3E}">
        <p14:creationId xmlns:p14="http://schemas.microsoft.com/office/powerpoint/2010/main" val="2220114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1.png">
            <a:extLst>
              <a:ext uri="{FF2B5EF4-FFF2-40B4-BE49-F238E27FC236}">
                <a16:creationId xmlns:a16="http://schemas.microsoft.com/office/drawing/2014/main" id="{0FFA8DF9-E743-D041-8300-3FDBE37ECC1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84224" y="2585837"/>
            <a:ext cx="6895595" cy="7286596"/>
          </a:xfrm>
          <a:prstGeom prst="rect">
            <a:avLst/>
          </a:prstGeom>
          <a:noFill/>
          <a:ln>
            <a:noFill/>
          </a:ln>
        </p:spPr>
      </p:pic>
      <p:sp>
        <p:nvSpPr>
          <p:cNvPr id="2" name="Title 1">
            <a:extLst>
              <a:ext uri="{FF2B5EF4-FFF2-40B4-BE49-F238E27FC236}">
                <a16:creationId xmlns:a16="http://schemas.microsoft.com/office/drawing/2014/main" id="{FAF54E65-0E23-AF49-A14F-7C5B8077D0F9}"/>
              </a:ext>
            </a:extLst>
          </p:cNvPr>
          <p:cNvSpPr>
            <a:spLocks noGrp="1"/>
          </p:cNvSpPr>
          <p:nvPr>
            <p:ph type="title"/>
          </p:nvPr>
        </p:nvSpPr>
        <p:spPr/>
        <p:txBody>
          <a:bodyPr>
            <a:normAutofit fontScale="90000"/>
          </a:bodyPr>
          <a:lstStyle/>
          <a:p>
            <a:r>
              <a:rPr lang="en-US" dirty="0"/>
              <a:t>Flow affects allometric scaling:</a:t>
            </a:r>
            <a:br>
              <a:rPr lang="en-US" dirty="0"/>
            </a:br>
            <a:r>
              <a:rPr lang="en-US" dirty="0"/>
              <a:t>Low flow = linear, </a:t>
            </a:r>
            <a:br>
              <a:rPr lang="en-US" dirty="0"/>
            </a:br>
            <a:r>
              <a:rPr lang="en-US" dirty="0"/>
              <a:t>high flow = </a:t>
            </a:r>
            <a:r>
              <a:rPr lang="en-US" dirty="0" err="1"/>
              <a:t>superlinear</a:t>
            </a:r>
            <a:endParaRPr lang="en-US" dirty="0"/>
          </a:p>
        </p:txBody>
      </p:sp>
      <p:grpSp>
        <p:nvGrpSpPr>
          <p:cNvPr id="5" name="Group 4">
            <a:extLst>
              <a:ext uri="{FF2B5EF4-FFF2-40B4-BE49-F238E27FC236}">
                <a16:creationId xmlns:a16="http://schemas.microsoft.com/office/drawing/2014/main" id="{D9E7EB97-3CCB-8445-A888-E5953BD43435}"/>
              </a:ext>
            </a:extLst>
          </p:cNvPr>
          <p:cNvGrpSpPr/>
          <p:nvPr/>
        </p:nvGrpSpPr>
        <p:grpSpPr>
          <a:xfrm>
            <a:off x="6241810" y="3817626"/>
            <a:ext cx="2401683" cy="1793005"/>
            <a:chOff x="6241810" y="3817626"/>
            <a:chExt cx="2401683" cy="1793005"/>
          </a:xfrm>
        </p:grpSpPr>
        <p:sp>
          <p:nvSpPr>
            <p:cNvPr id="4" name="TextBox 3">
              <a:extLst>
                <a:ext uri="{FF2B5EF4-FFF2-40B4-BE49-F238E27FC236}">
                  <a16:creationId xmlns:a16="http://schemas.microsoft.com/office/drawing/2014/main" id="{6DEAF953-3EAF-4047-8D7D-5F795D956FE3}"/>
                </a:ext>
              </a:extLst>
            </p:cNvPr>
            <p:cNvSpPr txBox="1"/>
            <p:nvPr/>
          </p:nvSpPr>
          <p:spPr>
            <a:xfrm>
              <a:off x="6241810" y="4687301"/>
              <a:ext cx="2401683" cy="923330"/>
            </a:xfrm>
            <a:prstGeom prst="rect">
              <a:avLst/>
            </a:prstGeom>
            <a:noFill/>
          </p:spPr>
          <p:txBody>
            <a:bodyPr wrap="none" rtlCol="0">
              <a:spAutoFit/>
            </a:bodyPr>
            <a:lstStyle/>
            <a:p>
              <a:r>
                <a:rPr lang="en-US" dirty="0"/>
                <a:t>Low Runoff = 50 mm/</a:t>
              </a:r>
              <a:r>
                <a:rPr lang="en-US" dirty="0" err="1"/>
                <a:t>yr</a:t>
              </a:r>
              <a:endParaRPr lang="en-US" dirty="0"/>
            </a:p>
            <a:p>
              <a:pPr algn="ctr"/>
              <a:r>
                <a:rPr lang="en-US" dirty="0"/>
                <a:t>Power Slopes -&gt; </a:t>
              </a:r>
            </a:p>
            <a:p>
              <a:pPr algn="ctr"/>
              <a:r>
                <a:rPr lang="en-US" dirty="0"/>
                <a:t>0.98 – 1.12</a:t>
              </a:r>
            </a:p>
          </p:txBody>
        </p:sp>
        <p:sp>
          <p:nvSpPr>
            <p:cNvPr id="10" name="Arc 9">
              <a:extLst>
                <a:ext uri="{FF2B5EF4-FFF2-40B4-BE49-F238E27FC236}">
                  <a16:creationId xmlns:a16="http://schemas.microsoft.com/office/drawing/2014/main" id="{8BB43C29-0F6A-A84B-9DC5-383E1E26800D}"/>
                </a:ext>
              </a:extLst>
            </p:cNvPr>
            <p:cNvSpPr/>
            <p:nvPr/>
          </p:nvSpPr>
          <p:spPr>
            <a:xfrm>
              <a:off x="7284784" y="3817626"/>
              <a:ext cx="315734" cy="1271019"/>
            </a:xfrm>
            <a:prstGeom prst="arc">
              <a:avLst/>
            </a:prstGeom>
            <a:ln>
              <a:solidFill>
                <a:schemeClr val="tx1"/>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59EAB73-D342-DA42-822A-319D3CA526E2}"/>
              </a:ext>
            </a:extLst>
          </p:cNvPr>
          <p:cNvGrpSpPr/>
          <p:nvPr/>
        </p:nvGrpSpPr>
        <p:grpSpPr>
          <a:xfrm>
            <a:off x="3852121" y="1662507"/>
            <a:ext cx="2679901" cy="1364708"/>
            <a:chOff x="3852121" y="1662507"/>
            <a:chExt cx="2679901" cy="1364708"/>
          </a:xfrm>
        </p:grpSpPr>
        <p:sp>
          <p:nvSpPr>
            <p:cNvPr id="9" name="TextBox 8">
              <a:extLst>
                <a:ext uri="{FF2B5EF4-FFF2-40B4-BE49-F238E27FC236}">
                  <a16:creationId xmlns:a16="http://schemas.microsoft.com/office/drawing/2014/main" id="{2B975F2A-6A38-1A4E-8449-AE4295B68E47}"/>
                </a:ext>
              </a:extLst>
            </p:cNvPr>
            <p:cNvSpPr txBox="1"/>
            <p:nvPr/>
          </p:nvSpPr>
          <p:spPr>
            <a:xfrm>
              <a:off x="3852121" y="1662507"/>
              <a:ext cx="2679901" cy="923330"/>
            </a:xfrm>
            <a:prstGeom prst="rect">
              <a:avLst/>
            </a:prstGeom>
            <a:noFill/>
          </p:spPr>
          <p:txBody>
            <a:bodyPr wrap="none" rtlCol="0">
              <a:spAutoFit/>
            </a:bodyPr>
            <a:lstStyle/>
            <a:p>
              <a:r>
                <a:rPr lang="en-US" dirty="0"/>
                <a:t>High Runoff = 2500 mm/</a:t>
              </a:r>
              <a:r>
                <a:rPr lang="en-US" dirty="0" err="1"/>
                <a:t>yr</a:t>
              </a:r>
              <a:endParaRPr lang="en-US" dirty="0"/>
            </a:p>
            <a:p>
              <a:pPr algn="ctr"/>
              <a:r>
                <a:rPr lang="en-US" dirty="0"/>
                <a:t>Power Slope -&gt; </a:t>
              </a:r>
            </a:p>
            <a:p>
              <a:pPr algn="ctr"/>
              <a:r>
                <a:rPr lang="en-US" dirty="0"/>
                <a:t>1.07 – 1.33</a:t>
              </a:r>
            </a:p>
          </p:txBody>
        </p:sp>
        <p:sp>
          <p:nvSpPr>
            <p:cNvPr id="12" name="Arc 11">
              <a:extLst>
                <a:ext uri="{FF2B5EF4-FFF2-40B4-BE49-F238E27FC236}">
                  <a16:creationId xmlns:a16="http://schemas.microsoft.com/office/drawing/2014/main" id="{F872BAAF-026E-1347-A786-B04CBA65C32D}"/>
                </a:ext>
              </a:extLst>
            </p:cNvPr>
            <p:cNvSpPr/>
            <p:nvPr/>
          </p:nvSpPr>
          <p:spPr>
            <a:xfrm rot="9095889">
              <a:off x="6064773" y="1714223"/>
              <a:ext cx="354075" cy="1312992"/>
            </a:xfrm>
            <a:prstGeom prst="arc">
              <a:avLst/>
            </a:prstGeom>
            <a:ln>
              <a:solidFill>
                <a:schemeClr val="tx1"/>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3413D1D4-F06D-9745-B7D3-0A927D7D297C}"/>
              </a:ext>
            </a:extLst>
          </p:cNvPr>
          <p:cNvSpPr txBox="1"/>
          <p:nvPr/>
        </p:nvSpPr>
        <p:spPr>
          <a:xfrm>
            <a:off x="13496" y="4431373"/>
            <a:ext cx="34250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Low flow has linear scaling</a:t>
            </a:r>
          </a:p>
          <a:p>
            <a:pPr marL="742950" lvl="1" indent="-285750">
              <a:buFont typeface="Arial" panose="020B0604020202020204" pitchFamily="34" charset="0"/>
              <a:buChar char="•"/>
            </a:pPr>
            <a:r>
              <a:rPr lang="en-US" dirty="0"/>
              <a:t>Approaches cumulative length scaling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flow shifts to super-linear scaling</a:t>
            </a:r>
          </a:p>
          <a:p>
            <a:pPr marL="742950" lvl="1" indent="-285750">
              <a:buFont typeface="Arial" panose="020B0604020202020204" pitchFamily="34" charset="0"/>
              <a:buChar char="•"/>
            </a:pPr>
            <a:r>
              <a:rPr lang="en-US" dirty="0"/>
              <a:t>Approaches cumulative benthic area scaling</a:t>
            </a:r>
          </a:p>
        </p:txBody>
      </p:sp>
    </p:spTree>
    <p:extLst>
      <p:ext uri="{BB962C8B-B14F-4D97-AF65-F5344CB8AC3E}">
        <p14:creationId xmlns:p14="http://schemas.microsoft.com/office/powerpoint/2010/main" val="175646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FA5CC-AD87-1B4E-887E-10EE11279A95}"/>
              </a:ext>
            </a:extLst>
          </p:cNvPr>
          <p:cNvPicPr>
            <a:picLocks noChangeAspect="1"/>
          </p:cNvPicPr>
          <p:nvPr/>
        </p:nvPicPr>
        <p:blipFill>
          <a:blip r:embed="rId2"/>
          <a:stretch>
            <a:fillRect/>
          </a:stretch>
        </p:blipFill>
        <p:spPr>
          <a:xfrm>
            <a:off x="952071" y="2031696"/>
            <a:ext cx="6422075" cy="3921951"/>
          </a:xfrm>
          <a:prstGeom prst="rect">
            <a:avLst/>
          </a:prstGeom>
        </p:spPr>
      </p:pic>
      <p:sp>
        <p:nvSpPr>
          <p:cNvPr id="4" name="TextBox 3">
            <a:extLst>
              <a:ext uri="{FF2B5EF4-FFF2-40B4-BE49-F238E27FC236}">
                <a16:creationId xmlns:a16="http://schemas.microsoft.com/office/drawing/2014/main" id="{42A4C14B-9E32-E94C-BE44-80E10DB34977}"/>
              </a:ext>
            </a:extLst>
          </p:cNvPr>
          <p:cNvSpPr txBox="1"/>
          <p:nvPr/>
        </p:nvSpPr>
        <p:spPr>
          <a:xfrm>
            <a:off x="2940898" y="5703667"/>
            <a:ext cx="3548215" cy="369332"/>
          </a:xfrm>
          <a:prstGeom prst="rect">
            <a:avLst/>
          </a:prstGeom>
          <a:noFill/>
        </p:spPr>
        <p:txBody>
          <a:bodyPr wrap="none" rtlCol="0">
            <a:spAutoFit/>
          </a:bodyPr>
          <a:lstStyle/>
          <a:p>
            <a:r>
              <a:rPr lang="en-US" dirty="0"/>
              <a:t>Runoff (proportion of mean annual)</a:t>
            </a:r>
          </a:p>
        </p:txBody>
      </p:sp>
      <p:sp>
        <p:nvSpPr>
          <p:cNvPr id="5" name="TextBox 4">
            <a:extLst>
              <a:ext uri="{FF2B5EF4-FFF2-40B4-BE49-F238E27FC236}">
                <a16:creationId xmlns:a16="http://schemas.microsoft.com/office/drawing/2014/main" id="{D4F7F802-B246-AD40-BA28-5CADFA2C24B0}"/>
              </a:ext>
            </a:extLst>
          </p:cNvPr>
          <p:cNvSpPr txBox="1"/>
          <p:nvPr/>
        </p:nvSpPr>
        <p:spPr>
          <a:xfrm rot="16200000">
            <a:off x="-536555" y="3298328"/>
            <a:ext cx="2693365" cy="646331"/>
          </a:xfrm>
          <a:prstGeom prst="rect">
            <a:avLst/>
          </a:prstGeom>
          <a:noFill/>
        </p:spPr>
        <p:txBody>
          <a:bodyPr wrap="none" rtlCol="0">
            <a:spAutoFit/>
          </a:bodyPr>
          <a:lstStyle/>
          <a:p>
            <a:pPr algn="ctr"/>
            <a:r>
              <a:rPr lang="en-US" dirty="0"/>
              <a:t>Network Scale Cumulative </a:t>
            </a:r>
          </a:p>
          <a:p>
            <a:pPr algn="ctr"/>
            <a:r>
              <a:rPr lang="en-US" dirty="0"/>
              <a:t>Process Slope</a:t>
            </a:r>
          </a:p>
        </p:txBody>
      </p:sp>
      <p:sp>
        <p:nvSpPr>
          <p:cNvPr id="7" name="TextBox 6">
            <a:extLst>
              <a:ext uri="{FF2B5EF4-FFF2-40B4-BE49-F238E27FC236}">
                <a16:creationId xmlns:a16="http://schemas.microsoft.com/office/drawing/2014/main" id="{B7DCA80B-9CA1-A148-AB5E-F336A77D71DD}"/>
              </a:ext>
            </a:extLst>
          </p:cNvPr>
          <p:cNvSpPr txBox="1"/>
          <p:nvPr/>
        </p:nvSpPr>
        <p:spPr>
          <a:xfrm>
            <a:off x="7417376" y="4871025"/>
            <a:ext cx="1635383" cy="830997"/>
          </a:xfrm>
          <a:prstGeom prst="rect">
            <a:avLst/>
          </a:prstGeom>
          <a:noFill/>
        </p:spPr>
        <p:txBody>
          <a:bodyPr wrap="square" rtlCol="0">
            <a:spAutoFit/>
          </a:bodyPr>
          <a:lstStyle/>
          <a:p>
            <a:pPr algn="ctr"/>
            <a:r>
              <a:rPr lang="en-US" sz="1600" dirty="0"/>
              <a:t>Cumulative Length vs. DA slope </a:t>
            </a:r>
          </a:p>
        </p:txBody>
      </p:sp>
      <p:sp>
        <p:nvSpPr>
          <p:cNvPr id="10" name="TextBox 9">
            <a:extLst>
              <a:ext uri="{FF2B5EF4-FFF2-40B4-BE49-F238E27FC236}">
                <a16:creationId xmlns:a16="http://schemas.microsoft.com/office/drawing/2014/main" id="{3739243B-EFE1-044F-B587-D835E080741D}"/>
              </a:ext>
            </a:extLst>
          </p:cNvPr>
          <p:cNvSpPr txBox="1"/>
          <p:nvPr/>
        </p:nvSpPr>
        <p:spPr>
          <a:xfrm>
            <a:off x="7326136" y="2310929"/>
            <a:ext cx="1769854" cy="830997"/>
          </a:xfrm>
          <a:prstGeom prst="rect">
            <a:avLst/>
          </a:prstGeom>
          <a:noFill/>
        </p:spPr>
        <p:txBody>
          <a:bodyPr wrap="square" rtlCol="0">
            <a:spAutoFit/>
          </a:bodyPr>
          <a:lstStyle/>
          <a:p>
            <a:pPr algn="ctr"/>
            <a:r>
              <a:rPr lang="en-US" sz="1600" dirty="0"/>
              <a:t>Cumulative Benthic Area vs. DA slope </a:t>
            </a:r>
          </a:p>
        </p:txBody>
      </p:sp>
      <p:sp>
        <p:nvSpPr>
          <p:cNvPr id="11" name="Title 1">
            <a:extLst>
              <a:ext uri="{FF2B5EF4-FFF2-40B4-BE49-F238E27FC236}">
                <a16:creationId xmlns:a16="http://schemas.microsoft.com/office/drawing/2014/main" id="{5C1A4024-6887-3448-9369-98935FA2CC18}"/>
              </a:ext>
            </a:extLst>
          </p:cNvPr>
          <p:cNvSpPr txBox="1">
            <a:spLocks/>
          </p:cNvSpPr>
          <p:nvPr/>
        </p:nvSpPr>
        <p:spPr>
          <a:xfrm>
            <a:off x="457200" y="309157"/>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cxnSp>
        <p:nvCxnSpPr>
          <p:cNvPr id="13" name="Straight Arrow Connector 12">
            <a:extLst>
              <a:ext uri="{FF2B5EF4-FFF2-40B4-BE49-F238E27FC236}">
                <a16:creationId xmlns:a16="http://schemas.microsoft.com/office/drawing/2014/main" id="{83E5D38C-5681-9C4E-B2B3-2FFE9542B544}"/>
              </a:ext>
            </a:extLst>
          </p:cNvPr>
          <p:cNvCxnSpPr>
            <a:cxnSpLocks/>
          </p:cNvCxnSpPr>
          <p:nvPr/>
        </p:nvCxnSpPr>
        <p:spPr>
          <a:xfrm flipH="1">
            <a:off x="7200900" y="2762295"/>
            <a:ext cx="342900" cy="25120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8F04244-E38E-8C48-B5D4-1DDC5AB7C4A3}"/>
              </a:ext>
            </a:extLst>
          </p:cNvPr>
          <p:cNvCxnSpPr>
            <a:cxnSpLocks/>
          </p:cNvCxnSpPr>
          <p:nvPr/>
        </p:nvCxnSpPr>
        <p:spPr>
          <a:xfrm flipH="1" flipV="1">
            <a:off x="7200900" y="5059149"/>
            <a:ext cx="342900" cy="899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itle 5">
            <a:extLst>
              <a:ext uri="{FF2B5EF4-FFF2-40B4-BE49-F238E27FC236}">
                <a16:creationId xmlns:a16="http://schemas.microsoft.com/office/drawing/2014/main" id="{BDBDAE29-8BE7-3345-AF13-548C82934BA3}"/>
              </a:ext>
            </a:extLst>
          </p:cNvPr>
          <p:cNvSpPr>
            <a:spLocks noGrp="1"/>
          </p:cNvSpPr>
          <p:nvPr>
            <p:ph type="title"/>
          </p:nvPr>
        </p:nvSpPr>
        <p:spPr>
          <a:xfrm>
            <a:off x="457200" y="682496"/>
            <a:ext cx="8229600" cy="1143000"/>
          </a:xfrm>
        </p:spPr>
        <p:txBody>
          <a:bodyPr>
            <a:normAutofit fontScale="90000"/>
          </a:bodyPr>
          <a:lstStyle/>
          <a:p>
            <a:r>
              <a:rPr lang="en-US" dirty="0"/>
              <a:t>As flow increases, allometric scaling shifts from linear (loading scaling), to super linear (reactive area scaling). </a:t>
            </a:r>
            <a:br>
              <a:rPr lang="en-US" dirty="0"/>
            </a:br>
            <a:endParaRPr lang="en-US" dirty="0"/>
          </a:p>
        </p:txBody>
      </p:sp>
    </p:spTree>
    <p:extLst>
      <p:ext uri="{BB962C8B-B14F-4D97-AF65-F5344CB8AC3E}">
        <p14:creationId xmlns:p14="http://schemas.microsoft.com/office/powerpoint/2010/main" val="3306125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6D318-760E-0848-8E0B-B532D2920D10}"/>
              </a:ext>
            </a:extLst>
          </p:cNvPr>
          <p:cNvSpPr>
            <a:spLocks noGrp="1"/>
          </p:cNvSpPr>
          <p:nvPr>
            <p:ph type="title"/>
          </p:nvPr>
        </p:nvSpPr>
        <p:spPr>
          <a:xfrm>
            <a:off x="457200" y="848379"/>
            <a:ext cx="8229600" cy="1143000"/>
          </a:xfrm>
        </p:spPr>
        <p:txBody>
          <a:bodyPr>
            <a:normAutofit fontScale="90000"/>
          </a:bodyPr>
          <a:lstStyle/>
          <a:p>
            <a:r>
              <a:rPr lang="en-US" dirty="0"/>
              <a:t>Why does scaling parameter shift from linear to super linear when flow increases?</a:t>
            </a:r>
          </a:p>
        </p:txBody>
      </p:sp>
      <p:sp>
        <p:nvSpPr>
          <p:cNvPr id="4" name="TextBox 3">
            <a:extLst>
              <a:ext uri="{FF2B5EF4-FFF2-40B4-BE49-F238E27FC236}">
                <a16:creationId xmlns:a16="http://schemas.microsoft.com/office/drawing/2014/main" id="{62D37172-9A65-474F-9C65-C3F62CF80391}"/>
              </a:ext>
            </a:extLst>
          </p:cNvPr>
          <p:cNvSpPr txBox="1"/>
          <p:nvPr/>
        </p:nvSpPr>
        <p:spPr>
          <a:xfrm>
            <a:off x="1212107" y="3429000"/>
            <a:ext cx="6719788" cy="2246769"/>
          </a:xfrm>
          <a:prstGeom prst="rect">
            <a:avLst/>
          </a:prstGeom>
          <a:noFill/>
        </p:spPr>
        <p:txBody>
          <a:bodyPr wrap="none" rtlCol="0">
            <a:spAutoFit/>
          </a:bodyPr>
          <a:lstStyle/>
          <a:p>
            <a:pPr algn="ctr"/>
            <a:r>
              <a:rPr lang="en-US" sz="2800" dirty="0"/>
              <a:t>Distribution of Loading (constant)</a:t>
            </a:r>
          </a:p>
          <a:p>
            <a:pPr algn="ctr"/>
            <a:endParaRPr lang="en-US" sz="2800" dirty="0"/>
          </a:p>
          <a:p>
            <a:pPr algn="ctr"/>
            <a:r>
              <a:rPr lang="en-US" sz="2800" dirty="0"/>
              <a:t>RELATIVE TO</a:t>
            </a:r>
          </a:p>
          <a:p>
            <a:pPr algn="ctr"/>
            <a:endParaRPr lang="en-US" sz="2800" dirty="0"/>
          </a:p>
          <a:p>
            <a:pPr algn="ctr"/>
            <a:r>
              <a:rPr lang="en-US" sz="2800" dirty="0"/>
              <a:t>Distribution of Processes (Source Limitation)</a:t>
            </a:r>
          </a:p>
        </p:txBody>
      </p:sp>
    </p:spTree>
    <p:extLst>
      <p:ext uri="{BB962C8B-B14F-4D97-AF65-F5344CB8AC3E}">
        <p14:creationId xmlns:p14="http://schemas.microsoft.com/office/powerpoint/2010/main" val="230591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F13822C-D6A8-7549-A5E7-6C397D471DA5}"/>
              </a:ext>
            </a:extLst>
          </p:cNvPr>
          <p:cNvCxnSpPr/>
          <p:nvPr/>
        </p:nvCxnSpPr>
        <p:spPr>
          <a:xfrm>
            <a:off x="877294" y="26600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CECBB21-68BB-514F-A21A-21E3B715A94D}"/>
              </a:ext>
            </a:extLst>
          </p:cNvPr>
          <p:cNvCxnSpPr/>
          <p:nvPr/>
        </p:nvCxnSpPr>
        <p:spPr>
          <a:xfrm>
            <a:off x="877294" y="28124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CDA6048-60FA-E74B-8815-35D7653C49ED}"/>
              </a:ext>
            </a:extLst>
          </p:cNvPr>
          <p:cNvCxnSpPr/>
          <p:nvPr/>
        </p:nvCxnSpPr>
        <p:spPr>
          <a:xfrm>
            <a:off x="877294" y="29648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12C51F-D394-6644-969D-31125726B3E7}"/>
              </a:ext>
            </a:extLst>
          </p:cNvPr>
          <p:cNvCxnSpPr/>
          <p:nvPr/>
        </p:nvCxnSpPr>
        <p:spPr>
          <a:xfrm>
            <a:off x="877294" y="31172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F2CD01-1F61-784C-8A67-CA89B0B63076}"/>
              </a:ext>
            </a:extLst>
          </p:cNvPr>
          <p:cNvCxnSpPr/>
          <p:nvPr/>
        </p:nvCxnSpPr>
        <p:spPr>
          <a:xfrm>
            <a:off x="877294" y="32696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ADAB317-93B3-D647-BFD6-E751E3842933}"/>
              </a:ext>
            </a:extLst>
          </p:cNvPr>
          <p:cNvCxnSpPr/>
          <p:nvPr/>
        </p:nvCxnSpPr>
        <p:spPr>
          <a:xfrm>
            <a:off x="877294" y="34220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615F2F6-854D-DB41-9A62-3ED2681F0F90}"/>
              </a:ext>
            </a:extLst>
          </p:cNvPr>
          <p:cNvCxnSpPr/>
          <p:nvPr/>
        </p:nvCxnSpPr>
        <p:spPr>
          <a:xfrm>
            <a:off x="877294" y="35744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E321EE-F26F-7047-9B82-45E74FEDA935}"/>
              </a:ext>
            </a:extLst>
          </p:cNvPr>
          <p:cNvCxnSpPr/>
          <p:nvPr/>
        </p:nvCxnSpPr>
        <p:spPr>
          <a:xfrm>
            <a:off x="877294" y="37268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F26F916-E5B8-B24C-B788-8987F6BBDC93}"/>
              </a:ext>
            </a:extLst>
          </p:cNvPr>
          <p:cNvCxnSpPr/>
          <p:nvPr/>
        </p:nvCxnSpPr>
        <p:spPr>
          <a:xfrm>
            <a:off x="877294" y="38792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607590-73C2-2A44-9064-F0D15675AFDD}"/>
              </a:ext>
            </a:extLst>
          </p:cNvPr>
          <p:cNvCxnSpPr/>
          <p:nvPr/>
        </p:nvCxnSpPr>
        <p:spPr>
          <a:xfrm>
            <a:off x="877294" y="40316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2D7431-CAD4-FD40-AC07-E15974097CDA}"/>
              </a:ext>
            </a:extLst>
          </p:cNvPr>
          <p:cNvCxnSpPr/>
          <p:nvPr/>
        </p:nvCxnSpPr>
        <p:spPr>
          <a:xfrm>
            <a:off x="877294" y="41840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CD630B-CE2A-0C4B-B936-D2FC6174F256}"/>
              </a:ext>
            </a:extLst>
          </p:cNvPr>
          <p:cNvCxnSpPr/>
          <p:nvPr/>
        </p:nvCxnSpPr>
        <p:spPr>
          <a:xfrm>
            <a:off x="877294" y="43364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460487-E2C7-D042-AAB2-DF0EDFA8453D}"/>
              </a:ext>
            </a:extLst>
          </p:cNvPr>
          <p:cNvCxnSpPr/>
          <p:nvPr/>
        </p:nvCxnSpPr>
        <p:spPr>
          <a:xfrm>
            <a:off x="877294" y="44888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BDF274D-D771-B044-B3F3-9B128AF11601}"/>
              </a:ext>
            </a:extLst>
          </p:cNvPr>
          <p:cNvCxnSpPr/>
          <p:nvPr/>
        </p:nvCxnSpPr>
        <p:spPr>
          <a:xfrm>
            <a:off x="877294" y="46412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9B5353-904A-1A48-ACC0-1CF9C6086270}"/>
              </a:ext>
            </a:extLst>
          </p:cNvPr>
          <p:cNvCxnSpPr/>
          <p:nvPr/>
        </p:nvCxnSpPr>
        <p:spPr>
          <a:xfrm>
            <a:off x="877294" y="47936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0A9CD8-522C-4444-8FB1-7BB00E67D51A}"/>
              </a:ext>
            </a:extLst>
          </p:cNvPr>
          <p:cNvCxnSpPr/>
          <p:nvPr/>
        </p:nvCxnSpPr>
        <p:spPr>
          <a:xfrm>
            <a:off x="877294" y="49460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90DCB3-29E4-2142-ADCF-64C604CAF0D2}"/>
              </a:ext>
            </a:extLst>
          </p:cNvPr>
          <p:cNvCxnSpPr/>
          <p:nvPr/>
        </p:nvCxnSpPr>
        <p:spPr>
          <a:xfrm>
            <a:off x="877294" y="50984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5092D2A-26B2-894C-85D0-7D998EBE30C0}"/>
              </a:ext>
            </a:extLst>
          </p:cNvPr>
          <p:cNvCxnSpPr/>
          <p:nvPr/>
        </p:nvCxnSpPr>
        <p:spPr>
          <a:xfrm>
            <a:off x="877294" y="52508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AA91E4-C5BD-EE40-BBA7-495E18A90397}"/>
              </a:ext>
            </a:extLst>
          </p:cNvPr>
          <p:cNvCxnSpPr/>
          <p:nvPr/>
        </p:nvCxnSpPr>
        <p:spPr>
          <a:xfrm>
            <a:off x="877294" y="54032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A4F56A-A66E-A445-8DA6-6BA614B21DC0}"/>
              </a:ext>
            </a:extLst>
          </p:cNvPr>
          <p:cNvCxnSpPr/>
          <p:nvPr/>
        </p:nvCxnSpPr>
        <p:spPr>
          <a:xfrm>
            <a:off x="877294" y="55556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72984D-1065-514A-A7C6-D265594D4761}"/>
              </a:ext>
            </a:extLst>
          </p:cNvPr>
          <p:cNvCxnSpPr/>
          <p:nvPr/>
        </p:nvCxnSpPr>
        <p:spPr>
          <a:xfrm>
            <a:off x="877294" y="5708073"/>
            <a:ext cx="1223158"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9A837EE-3AD4-F243-9C5C-DC30C7B31148}"/>
              </a:ext>
            </a:extLst>
          </p:cNvPr>
          <p:cNvCxnSpPr/>
          <p:nvPr/>
        </p:nvCxnSpPr>
        <p:spPr>
          <a:xfrm>
            <a:off x="2572749" y="34723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58036C0-D191-0B4C-B898-9447C65A1AD5}"/>
              </a:ext>
            </a:extLst>
          </p:cNvPr>
          <p:cNvCxnSpPr/>
          <p:nvPr/>
        </p:nvCxnSpPr>
        <p:spPr>
          <a:xfrm>
            <a:off x="2572749" y="36247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0A6938-FA6F-E74E-B5EA-5DF31EA62532}"/>
              </a:ext>
            </a:extLst>
          </p:cNvPr>
          <p:cNvCxnSpPr/>
          <p:nvPr/>
        </p:nvCxnSpPr>
        <p:spPr>
          <a:xfrm>
            <a:off x="2572749" y="37771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5A64A5-934B-4A42-9CF8-DACD5C1C732A}"/>
              </a:ext>
            </a:extLst>
          </p:cNvPr>
          <p:cNvCxnSpPr/>
          <p:nvPr/>
        </p:nvCxnSpPr>
        <p:spPr>
          <a:xfrm>
            <a:off x="2572749" y="39295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09F7AFA-A75D-714F-AC96-66088BB1607A}"/>
              </a:ext>
            </a:extLst>
          </p:cNvPr>
          <p:cNvCxnSpPr/>
          <p:nvPr/>
        </p:nvCxnSpPr>
        <p:spPr>
          <a:xfrm>
            <a:off x="2572749" y="40819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89F84-0781-044E-922F-CBFFDD9CBE49}"/>
              </a:ext>
            </a:extLst>
          </p:cNvPr>
          <p:cNvCxnSpPr/>
          <p:nvPr/>
        </p:nvCxnSpPr>
        <p:spPr>
          <a:xfrm>
            <a:off x="2572749" y="42343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C81FB7-1C96-F94F-8769-17C04945E783}"/>
              </a:ext>
            </a:extLst>
          </p:cNvPr>
          <p:cNvCxnSpPr/>
          <p:nvPr/>
        </p:nvCxnSpPr>
        <p:spPr>
          <a:xfrm>
            <a:off x="2572749" y="43867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58EA52A-6423-FF4E-9D65-149886DC3469}"/>
              </a:ext>
            </a:extLst>
          </p:cNvPr>
          <p:cNvCxnSpPr/>
          <p:nvPr/>
        </p:nvCxnSpPr>
        <p:spPr>
          <a:xfrm>
            <a:off x="2572749" y="45391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0A409D1-FE06-4D4B-819D-A8A54A0F13C2}"/>
              </a:ext>
            </a:extLst>
          </p:cNvPr>
          <p:cNvCxnSpPr/>
          <p:nvPr/>
        </p:nvCxnSpPr>
        <p:spPr>
          <a:xfrm>
            <a:off x="2572749" y="46915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14C3C4-3A34-7042-B00E-245026F5E90D}"/>
              </a:ext>
            </a:extLst>
          </p:cNvPr>
          <p:cNvCxnSpPr/>
          <p:nvPr/>
        </p:nvCxnSpPr>
        <p:spPr>
          <a:xfrm>
            <a:off x="2572749" y="4843900"/>
            <a:ext cx="1223158"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A4BF15-E2A5-3F40-AD1F-CD49D514B92C}"/>
              </a:ext>
            </a:extLst>
          </p:cNvPr>
          <p:cNvCxnSpPr/>
          <p:nvPr/>
        </p:nvCxnSpPr>
        <p:spPr>
          <a:xfrm>
            <a:off x="4225341" y="3777100"/>
            <a:ext cx="1223158"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AE7F10-F269-CD48-862D-1B96E76329E5}"/>
              </a:ext>
            </a:extLst>
          </p:cNvPr>
          <p:cNvCxnSpPr/>
          <p:nvPr/>
        </p:nvCxnSpPr>
        <p:spPr>
          <a:xfrm>
            <a:off x="4225341" y="3929500"/>
            <a:ext cx="1223158"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750DFF-6552-2645-9D0A-2AA60D534DEA}"/>
              </a:ext>
            </a:extLst>
          </p:cNvPr>
          <p:cNvCxnSpPr/>
          <p:nvPr/>
        </p:nvCxnSpPr>
        <p:spPr>
          <a:xfrm>
            <a:off x="4225341" y="4081900"/>
            <a:ext cx="1223158"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B0EE1A-D0F1-4742-99FC-9A1AC639FA5F}"/>
              </a:ext>
            </a:extLst>
          </p:cNvPr>
          <p:cNvCxnSpPr/>
          <p:nvPr/>
        </p:nvCxnSpPr>
        <p:spPr>
          <a:xfrm>
            <a:off x="4225341" y="4234300"/>
            <a:ext cx="1223158"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1BC4B9-100E-6844-91B3-B75FC78E2617}"/>
              </a:ext>
            </a:extLst>
          </p:cNvPr>
          <p:cNvCxnSpPr/>
          <p:nvPr/>
        </p:nvCxnSpPr>
        <p:spPr>
          <a:xfrm>
            <a:off x="4225341" y="4386700"/>
            <a:ext cx="1223158"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9F66C6-E555-D24C-BF12-FB9609FB27E4}"/>
              </a:ext>
            </a:extLst>
          </p:cNvPr>
          <p:cNvCxnSpPr/>
          <p:nvPr/>
        </p:nvCxnSpPr>
        <p:spPr>
          <a:xfrm>
            <a:off x="5906510" y="3929937"/>
            <a:ext cx="1223158" cy="0"/>
          </a:xfrm>
          <a:prstGeom prst="line">
            <a:avLst/>
          </a:prstGeom>
          <a:ln w="152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37BD13-C054-FB46-A05E-6608ABD871E2}"/>
              </a:ext>
            </a:extLst>
          </p:cNvPr>
          <p:cNvCxnSpPr/>
          <p:nvPr/>
        </p:nvCxnSpPr>
        <p:spPr>
          <a:xfrm>
            <a:off x="5906510" y="4194472"/>
            <a:ext cx="1223158" cy="0"/>
          </a:xfrm>
          <a:prstGeom prst="line">
            <a:avLst/>
          </a:prstGeom>
          <a:ln w="152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C7CCAF-5E85-724A-9A44-E2DA6354ADE6}"/>
              </a:ext>
            </a:extLst>
          </p:cNvPr>
          <p:cNvCxnSpPr/>
          <p:nvPr/>
        </p:nvCxnSpPr>
        <p:spPr>
          <a:xfrm>
            <a:off x="7477926" y="4078009"/>
            <a:ext cx="1223158" cy="0"/>
          </a:xfrm>
          <a:prstGeom prst="line">
            <a:avLst/>
          </a:prstGeom>
          <a:ln w="320675">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Down Arrow 44">
            <a:extLst>
              <a:ext uri="{FF2B5EF4-FFF2-40B4-BE49-F238E27FC236}">
                <a16:creationId xmlns:a16="http://schemas.microsoft.com/office/drawing/2014/main" id="{1125B054-8771-8346-B94C-AFED4148BBCC}"/>
              </a:ext>
            </a:extLst>
          </p:cNvPr>
          <p:cNvSpPr/>
          <p:nvPr/>
        </p:nvSpPr>
        <p:spPr>
          <a:xfrm>
            <a:off x="877294" y="1000126"/>
            <a:ext cx="1337269" cy="1371600"/>
          </a:xfrm>
          <a:prstGeom prst="downArrow">
            <a:avLst>
              <a:gd name="adj1" fmla="val 50000"/>
              <a:gd name="adj2" fmla="val 297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a:extLst>
              <a:ext uri="{FF2B5EF4-FFF2-40B4-BE49-F238E27FC236}">
                <a16:creationId xmlns:a16="http://schemas.microsoft.com/office/drawing/2014/main" id="{B01268AE-B23C-5742-AC1F-C880E4D762F9}"/>
              </a:ext>
            </a:extLst>
          </p:cNvPr>
          <p:cNvSpPr/>
          <p:nvPr/>
        </p:nvSpPr>
        <p:spPr>
          <a:xfrm>
            <a:off x="2791921" y="1000126"/>
            <a:ext cx="784814" cy="137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a:extLst>
              <a:ext uri="{FF2B5EF4-FFF2-40B4-BE49-F238E27FC236}">
                <a16:creationId xmlns:a16="http://schemas.microsoft.com/office/drawing/2014/main" id="{B468B22D-790B-7E47-854B-09300D1D263F}"/>
              </a:ext>
            </a:extLst>
          </p:cNvPr>
          <p:cNvSpPr/>
          <p:nvPr/>
        </p:nvSpPr>
        <p:spPr>
          <a:xfrm>
            <a:off x="4637445" y="1000126"/>
            <a:ext cx="398950" cy="1371600"/>
          </a:xfrm>
          <a:prstGeom prst="downArrow">
            <a:avLst>
              <a:gd name="adj1" fmla="val 50000"/>
              <a:gd name="adj2" fmla="val 858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97071371-483C-FE4F-9725-23E1B04EE2BC}"/>
              </a:ext>
            </a:extLst>
          </p:cNvPr>
          <p:cNvSpPr/>
          <p:nvPr/>
        </p:nvSpPr>
        <p:spPr>
          <a:xfrm>
            <a:off x="6318614" y="1028702"/>
            <a:ext cx="253636" cy="137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2BD0826A-1354-DE44-BCE2-32AAA13B8385}"/>
              </a:ext>
            </a:extLst>
          </p:cNvPr>
          <p:cNvSpPr/>
          <p:nvPr/>
        </p:nvSpPr>
        <p:spPr>
          <a:xfrm>
            <a:off x="7854469" y="1000126"/>
            <a:ext cx="146531" cy="137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9F48962-F2A0-1A4D-9E84-72F722036A57}"/>
              </a:ext>
            </a:extLst>
          </p:cNvPr>
          <p:cNvSpPr txBox="1"/>
          <p:nvPr/>
        </p:nvSpPr>
        <p:spPr>
          <a:xfrm>
            <a:off x="877294" y="6143625"/>
            <a:ext cx="901272" cy="369332"/>
          </a:xfrm>
          <a:prstGeom prst="rect">
            <a:avLst/>
          </a:prstGeom>
          <a:noFill/>
        </p:spPr>
        <p:txBody>
          <a:bodyPr wrap="none" rtlCol="0">
            <a:spAutoFit/>
          </a:bodyPr>
          <a:lstStyle/>
          <a:p>
            <a:r>
              <a:rPr lang="en-US" dirty="0"/>
              <a:t>Order 1</a:t>
            </a:r>
          </a:p>
        </p:txBody>
      </p:sp>
      <p:sp>
        <p:nvSpPr>
          <p:cNvPr id="51" name="TextBox 50">
            <a:extLst>
              <a:ext uri="{FF2B5EF4-FFF2-40B4-BE49-F238E27FC236}">
                <a16:creationId xmlns:a16="http://schemas.microsoft.com/office/drawing/2014/main" id="{50833B94-95DE-1E49-AE2C-11A1D0BAE24C}"/>
              </a:ext>
            </a:extLst>
          </p:cNvPr>
          <p:cNvSpPr txBox="1"/>
          <p:nvPr/>
        </p:nvSpPr>
        <p:spPr>
          <a:xfrm>
            <a:off x="2636815" y="6143625"/>
            <a:ext cx="901272" cy="369332"/>
          </a:xfrm>
          <a:prstGeom prst="rect">
            <a:avLst/>
          </a:prstGeom>
          <a:noFill/>
        </p:spPr>
        <p:txBody>
          <a:bodyPr wrap="none" rtlCol="0">
            <a:spAutoFit/>
          </a:bodyPr>
          <a:lstStyle/>
          <a:p>
            <a:r>
              <a:rPr lang="en-US" dirty="0"/>
              <a:t>Order 2</a:t>
            </a:r>
          </a:p>
        </p:txBody>
      </p:sp>
      <p:sp>
        <p:nvSpPr>
          <p:cNvPr id="52" name="TextBox 51">
            <a:extLst>
              <a:ext uri="{FF2B5EF4-FFF2-40B4-BE49-F238E27FC236}">
                <a16:creationId xmlns:a16="http://schemas.microsoft.com/office/drawing/2014/main" id="{41F39E97-15FF-DD45-8F97-139DCB6E5C15}"/>
              </a:ext>
            </a:extLst>
          </p:cNvPr>
          <p:cNvSpPr txBox="1"/>
          <p:nvPr/>
        </p:nvSpPr>
        <p:spPr>
          <a:xfrm>
            <a:off x="4386284" y="6143625"/>
            <a:ext cx="901272" cy="369332"/>
          </a:xfrm>
          <a:prstGeom prst="rect">
            <a:avLst/>
          </a:prstGeom>
          <a:noFill/>
        </p:spPr>
        <p:txBody>
          <a:bodyPr wrap="none" rtlCol="0">
            <a:spAutoFit/>
          </a:bodyPr>
          <a:lstStyle/>
          <a:p>
            <a:r>
              <a:rPr lang="en-US" dirty="0"/>
              <a:t>Order 3</a:t>
            </a:r>
          </a:p>
        </p:txBody>
      </p:sp>
      <p:sp>
        <p:nvSpPr>
          <p:cNvPr id="53" name="TextBox 52">
            <a:extLst>
              <a:ext uri="{FF2B5EF4-FFF2-40B4-BE49-F238E27FC236}">
                <a16:creationId xmlns:a16="http://schemas.microsoft.com/office/drawing/2014/main" id="{13F6ED06-47EA-6244-B1E3-00055A5FD362}"/>
              </a:ext>
            </a:extLst>
          </p:cNvPr>
          <p:cNvSpPr txBox="1"/>
          <p:nvPr/>
        </p:nvSpPr>
        <p:spPr>
          <a:xfrm>
            <a:off x="5994796" y="6143625"/>
            <a:ext cx="901272" cy="369332"/>
          </a:xfrm>
          <a:prstGeom prst="rect">
            <a:avLst/>
          </a:prstGeom>
          <a:noFill/>
        </p:spPr>
        <p:txBody>
          <a:bodyPr wrap="none" rtlCol="0">
            <a:spAutoFit/>
          </a:bodyPr>
          <a:lstStyle/>
          <a:p>
            <a:r>
              <a:rPr lang="en-US" dirty="0"/>
              <a:t>Order 4</a:t>
            </a:r>
          </a:p>
        </p:txBody>
      </p:sp>
      <p:sp>
        <p:nvSpPr>
          <p:cNvPr id="54" name="TextBox 53">
            <a:extLst>
              <a:ext uri="{FF2B5EF4-FFF2-40B4-BE49-F238E27FC236}">
                <a16:creationId xmlns:a16="http://schemas.microsoft.com/office/drawing/2014/main" id="{25A60D6C-D01F-4C42-9486-EE5C803EFA91}"/>
              </a:ext>
            </a:extLst>
          </p:cNvPr>
          <p:cNvSpPr txBox="1"/>
          <p:nvPr/>
        </p:nvSpPr>
        <p:spPr>
          <a:xfrm rot="16200000">
            <a:off x="-151118" y="3621010"/>
            <a:ext cx="1156599" cy="369332"/>
          </a:xfrm>
          <a:prstGeom prst="rect">
            <a:avLst/>
          </a:prstGeom>
          <a:noFill/>
        </p:spPr>
        <p:txBody>
          <a:bodyPr wrap="none" rtlCol="0">
            <a:spAutoFit/>
          </a:bodyPr>
          <a:lstStyle/>
          <a:p>
            <a:r>
              <a:rPr lang="en-US" dirty="0"/>
              <a:t>Stream #’s</a:t>
            </a:r>
          </a:p>
        </p:txBody>
      </p:sp>
      <p:sp>
        <p:nvSpPr>
          <p:cNvPr id="55" name="TextBox 54">
            <a:extLst>
              <a:ext uri="{FF2B5EF4-FFF2-40B4-BE49-F238E27FC236}">
                <a16:creationId xmlns:a16="http://schemas.microsoft.com/office/drawing/2014/main" id="{8B5D42EA-3C16-D042-8891-F1F3F7F89630}"/>
              </a:ext>
            </a:extLst>
          </p:cNvPr>
          <p:cNvSpPr txBox="1"/>
          <p:nvPr/>
        </p:nvSpPr>
        <p:spPr>
          <a:xfrm>
            <a:off x="7530281" y="6143625"/>
            <a:ext cx="901272" cy="369332"/>
          </a:xfrm>
          <a:prstGeom prst="rect">
            <a:avLst/>
          </a:prstGeom>
          <a:noFill/>
        </p:spPr>
        <p:txBody>
          <a:bodyPr wrap="none" rtlCol="0">
            <a:spAutoFit/>
          </a:bodyPr>
          <a:lstStyle/>
          <a:p>
            <a:r>
              <a:rPr lang="en-US" dirty="0"/>
              <a:t>Order 5</a:t>
            </a:r>
          </a:p>
        </p:txBody>
      </p:sp>
      <p:sp>
        <p:nvSpPr>
          <p:cNvPr id="56" name="TextBox 55">
            <a:extLst>
              <a:ext uri="{FF2B5EF4-FFF2-40B4-BE49-F238E27FC236}">
                <a16:creationId xmlns:a16="http://schemas.microsoft.com/office/drawing/2014/main" id="{6ECE975B-B946-6547-8C58-A7CAF5B18757}"/>
              </a:ext>
            </a:extLst>
          </p:cNvPr>
          <p:cNvSpPr txBox="1"/>
          <p:nvPr/>
        </p:nvSpPr>
        <p:spPr>
          <a:xfrm rot="16200000">
            <a:off x="-225082" y="1414443"/>
            <a:ext cx="1390317" cy="369332"/>
          </a:xfrm>
          <a:prstGeom prst="rect">
            <a:avLst/>
          </a:prstGeom>
          <a:noFill/>
        </p:spPr>
        <p:txBody>
          <a:bodyPr wrap="none" rtlCol="0">
            <a:spAutoFit/>
          </a:bodyPr>
          <a:lstStyle/>
          <a:p>
            <a:r>
              <a:rPr lang="en-US" dirty="0"/>
              <a:t>Direct Inputs</a:t>
            </a:r>
          </a:p>
        </p:txBody>
      </p:sp>
      <p:sp>
        <p:nvSpPr>
          <p:cNvPr id="57" name="TextBox 56">
            <a:extLst>
              <a:ext uri="{FF2B5EF4-FFF2-40B4-BE49-F238E27FC236}">
                <a16:creationId xmlns:a16="http://schemas.microsoft.com/office/drawing/2014/main" id="{75279010-B198-0B4F-88E4-2EAC3B9F490C}"/>
              </a:ext>
            </a:extLst>
          </p:cNvPr>
          <p:cNvSpPr txBox="1"/>
          <p:nvPr/>
        </p:nvSpPr>
        <p:spPr>
          <a:xfrm>
            <a:off x="952636" y="203938"/>
            <a:ext cx="6654770" cy="830997"/>
          </a:xfrm>
          <a:prstGeom prst="rect">
            <a:avLst/>
          </a:prstGeom>
          <a:noFill/>
        </p:spPr>
        <p:txBody>
          <a:bodyPr wrap="none" rtlCol="0">
            <a:spAutoFit/>
          </a:bodyPr>
          <a:lstStyle/>
          <a:p>
            <a:pPr algn="ctr"/>
            <a:r>
              <a:rPr lang="en-US" sz="2400" dirty="0"/>
              <a:t>MOST INPUTS TO HEADWATER STREAM: </a:t>
            </a:r>
          </a:p>
          <a:p>
            <a:pPr algn="ctr"/>
            <a:r>
              <a:rPr lang="en-US" sz="2400" dirty="0"/>
              <a:t>Distribution of River Inputs to Entire River Networks</a:t>
            </a:r>
          </a:p>
        </p:txBody>
      </p:sp>
      <p:grpSp>
        <p:nvGrpSpPr>
          <p:cNvPr id="62" name="Group 61">
            <a:extLst>
              <a:ext uri="{FF2B5EF4-FFF2-40B4-BE49-F238E27FC236}">
                <a16:creationId xmlns:a16="http://schemas.microsoft.com/office/drawing/2014/main" id="{22F8296B-401C-2B41-A93D-EFE026F4C649}"/>
              </a:ext>
            </a:extLst>
          </p:cNvPr>
          <p:cNvGrpSpPr/>
          <p:nvPr/>
        </p:nvGrpSpPr>
        <p:grpSpPr>
          <a:xfrm>
            <a:off x="50195" y="2628791"/>
            <a:ext cx="9043610" cy="4100010"/>
            <a:chOff x="17335" y="2611750"/>
            <a:chExt cx="9043610" cy="4100010"/>
          </a:xfrm>
        </p:grpSpPr>
        <p:grpSp>
          <p:nvGrpSpPr>
            <p:cNvPr id="60" name="Group 59">
              <a:extLst>
                <a:ext uri="{FF2B5EF4-FFF2-40B4-BE49-F238E27FC236}">
                  <a16:creationId xmlns:a16="http://schemas.microsoft.com/office/drawing/2014/main" id="{81640F76-E23D-B94C-870C-906BA3E3FEB8}"/>
                </a:ext>
              </a:extLst>
            </p:cNvPr>
            <p:cNvGrpSpPr/>
            <p:nvPr/>
          </p:nvGrpSpPr>
          <p:grpSpPr>
            <a:xfrm>
              <a:off x="17335" y="2611750"/>
              <a:ext cx="9043610" cy="3373322"/>
              <a:chOff x="17335" y="2611750"/>
              <a:chExt cx="9043610" cy="3373322"/>
            </a:xfrm>
          </p:grpSpPr>
          <p:grpSp>
            <p:nvGrpSpPr>
              <p:cNvPr id="4" name="Group 3">
                <a:extLst>
                  <a:ext uri="{FF2B5EF4-FFF2-40B4-BE49-F238E27FC236}">
                    <a16:creationId xmlns:a16="http://schemas.microsoft.com/office/drawing/2014/main" id="{33678360-2B1E-D342-8DB7-C1C1093B3498}"/>
                  </a:ext>
                </a:extLst>
              </p:cNvPr>
              <p:cNvGrpSpPr/>
              <p:nvPr/>
            </p:nvGrpSpPr>
            <p:grpSpPr>
              <a:xfrm>
                <a:off x="17335" y="2611750"/>
                <a:ext cx="9043610" cy="3102737"/>
                <a:chOff x="17335" y="2611750"/>
                <a:chExt cx="9043610" cy="3102737"/>
              </a:xfrm>
            </p:grpSpPr>
            <p:pic>
              <p:nvPicPr>
                <p:cNvPr id="58" name="Picture 57">
                  <a:extLst>
                    <a:ext uri="{FF2B5EF4-FFF2-40B4-BE49-F238E27FC236}">
                      <a16:creationId xmlns:a16="http://schemas.microsoft.com/office/drawing/2014/main" id="{F92FC82C-6118-5F4C-A76D-F4C4CD86CAFC}"/>
                    </a:ext>
                  </a:extLst>
                </p:cNvPr>
                <p:cNvPicPr>
                  <a:picLocks noChangeAspect="1"/>
                </p:cNvPicPr>
                <p:nvPr/>
              </p:nvPicPr>
              <p:blipFill>
                <a:blip r:embed="rId3"/>
                <a:stretch>
                  <a:fillRect/>
                </a:stretch>
              </p:blipFill>
              <p:spPr>
                <a:xfrm>
                  <a:off x="17335" y="2619961"/>
                  <a:ext cx="5660170" cy="3094526"/>
                </a:xfrm>
                <a:prstGeom prst="rect">
                  <a:avLst/>
                </a:prstGeom>
                <a:solidFill>
                  <a:schemeClr val="bg1"/>
                </a:solidFill>
              </p:spPr>
            </p:pic>
            <p:pic>
              <p:nvPicPr>
                <p:cNvPr id="3" name="Picture 2">
                  <a:extLst>
                    <a:ext uri="{FF2B5EF4-FFF2-40B4-BE49-F238E27FC236}">
                      <a16:creationId xmlns:a16="http://schemas.microsoft.com/office/drawing/2014/main" id="{B288EF24-9EFF-1A4E-9CBC-9AC5AC792BD4}"/>
                    </a:ext>
                  </a:extLst>
                </p:cNvPr>
                <p:cNvPicPr>
                  <a:picLocks noChangeAspect="1"/>
                </p:cNvPicPr>
                <p:nvPr/>
              </p:nvPicPr>
              <p:blipFill>
                <a:blip r:embed="rId4"/>
                <a:stretch>
                  <a:fillRect/>
                </a:stretch>
              </p:blipFill>
              <p:spPr>
                <a:xfrm>
                  <a:off x="5141025" y="2611750"/>
                  <a:ext cx="3919920" cy="2568987"/>
                </a:xfrm>
                <a:prstGeom prst="rect">
                  <a:avLst/>
                </a:prstGeom>
              </p:spPr>
            </p:pic>
          </p:grpSp>
          <p:sp>
            <p:nvSpPr>
              <p:cNvPr id="42" name="TextBox 41">
                <a:extLst>
                  <a:ext uri="{FF2B5EF4-FFF2-40B4-BE49-F238E27FC236}">
                    <a16:creationId xmlns:a16="http://schemas.microsoft.com/office/drawing/2014/main" id="{BE1DADA4-1290-8441-A8A5-B08EB27398E9}"/>
                  </a:ext>
                </a:extLst>
              </p:cNvPr>
              <p:cNvSpPr txBox="1"/>
              <p:nvPr/>
            </p:nvSpPr>
            <p:spPr>
              <a:xfrm>
                <a:off x="1488873" y="5708073"/>
                <a:ext cx="1830053" cy="276999"/>
              </a:xfrm>
              <a:prstGeom prst="rect">
                <a:avLst/>
              </a:prstGeom>
              <a:noFill/>
            </p:spPr>
            <p:txBody>
              <a:bodyPr wrap="none" rtlCol="0">
                <a:spAutoFit/>
              </a:bodyPr>
              <a:lstStyle/>
              <a:p>
                <a:r>
                  <a:rPr lang="en-US" sz="1200" dirty="0"/>
                  <a:t>Wollheim et al. 2006,2018</a:t>
                </a:r>
              </a:p>
            </p:txBody>
          </p:sp>
          <p:sp>
            <p:nvSpPr>
              <p:cNvPr id="59" name="TextBox 58">
                <a:extLst>
                  <a:ext uri="{FF2B5EF4-FFF2-40B4-BE49-F238E27FC236}">
                    <a16:creationId xmlns:a16="http://schemas.microsoft.com/office/drawing/2014/main" id="{E0838CBD-D448-B244-A5D5-6F3453540556}"/>
                  </a:ext>
                </a:extLst>
              </p:cNvPr>
              <p:cNvSpPr txBox="1"/>
              <p:nvPr/>
            </p:nvSpPr>
            <p:spPr>
              <a:xfrm>
                <a:off x="5530405" y="5652056"/>
                <a:ext cx="1507657" cy="276999"/>
              </a:xfrm>
              <a:prstGeom prst="rect">
                <a:avLst/>
              </a:prstGeom>
              <a:noFill/>
            </p:spPr>
            <p:txBody>
              <a:bodyPr wrap="none" rtlCol="0">
                <a:spAutoFit/>
              </a:bodyPr>
              <a:lstStyle/>
              <a:p>
                <a:r>
                  <a:rPr lang="en-US" sz="1200" dirty="0"/>
                  <a:t>Alexander et al. 2007</a:t>
                </a:r>
              </a:p>
            </p:txBody>
          </p:sp>
        </p:grpSp>
        <p:sp>
          <p:nvSpPr>
            <p:cNvPr id="61" name="Rectangle 60">
              <a:extLst>
                <a:ext uri="{FF2B5EF4-FFF2-40B4-BE49-F238E27FC236}">
                  <a16:creationId xmlns:a16="http://schemas.microsoft.com/office/drawing/2014/main" id="{9809EE50-08D9-864B-8BEB-C6DDE4CC6A84}"/>
                </a:ext>
              </a:extLst>
            </p:cNvPr>
            <p:cNvSpPr/>
            <p:nvPr/>
          </p:nvSpPr>
          <p:spPr>
            <a:xfrm>
              <a:off x="194737" y="6088111"/>
              <a:ext cx="8866208" cy="6236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8053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1EF7-455D-F141-ACD7-18DE43880C90}"/>
              </a:ext>
            </a:extLst>
          </p:cNvPr>
          <p:cNvSpPr>
            <a:spLocks noGrp="1"/>
          </p:cNvSpPr>
          <p:nvPr>
            <p:ph type="title"/>
          </p:nvPr>
        </p:nvSpPr>
        <p:spPr/>
        <p:txBody>
          <a:bodyPr/>
          <a:lstStyle/>
          <a:p>
            <a:r>
              <a:rPr lang="en-US" dirty="0"/>
              <a:t>Distribution of Processes</a:t>
            </a:r>
          </a:p>
        </p:txBody>
      </p:sp>
      <p:sp>
        <p:nvSpPr>
          <p:cNvPr id="3" name="Content Placeholder 2">
            <a:extLst>
              <a:ext uri="{FF2B5EF4-FFF2-40B4-BE49-F238E27FC236}">
                <a16:creationId xmlns:a16="http://schemas.microsoft.com/office/drawing/2014/main" id="{D9450EA9-81DD-6E44-A0DF-B4C56BBC4C17}"/>
              </a:ext>
            </a:extLst>
          </p:cNvPr>
          <p:cNvSpPr>
            <a:spLocks noGrp="1"/>
          </p:cNvSpPr>
          <p:nvPr>
            <p:ph idx="1"/>
          </p:nvPr>
        </p:nvSpPr>
        <p:spPr>
          <a:xfrm>
            <a:off x="457199" y="1600200"/>
            <a:ext cx="8486775" cy="4525963"/>
          </a:xfrm>
        </p:spPr>
        <p:txBody>
          <a:bodyPr>
            <a:normAutofit lnSpcReduction="10000"/>
          </a:bodyPr>
          <a:lstStyle/>
          <a:p>
            <a:r>
              <a:rPr lang="en-US" dirty="0"/>
              <a:t>Under low flow, all inputs removed quickly upon entry to loading</a:t>
            </a:r>
          </a:p>
          <a:p>
            <a:pPr lvl="1"/>
            <a:r>
              <a:rPr lang="en-US" dirty="0"/>
              <a:t>Downstream rivers receive no material, so U small</a:t>
            </a:r>
          </a:p>
          <a:p>
            <a:pPr lvl="1"/>
            <a:r>
              <a:rPr lang="en-US" dirty="0"/>
              <a:t>RESULT: Linear scaling (scales with loading)</a:t>
            </a:r>
          </a:p>
          <a:p>
            <a:pPr lvl="1"/>
            <a:endParaRPr lang="en-US" dirty="0"/>
          </a:p>
          <a:p>
            <a:r>
              <a:rPr lang="en-US" dirty="0"/>
              <a:t>Under high flow, most inputs flux downstream</a:t>
            </a:r>
          </a:p>
          <a:p>
            <a:pPr lvl="1"/>
            <a:r>
              <a:rPr lang="en-US" dirty="0"/>
              <a:t>Downstream rivers receive a lot of material, U high</a:t>
            </a:r>
          </a:p>
          <a:p>
            <a:pPr lvl="1"/>
            <a:r>
              <a:rPr lang="en-US" dirty="0"/>
              <a:t>RESULT: </a:t>
            </a:r>
            <a:r>
              <a:rPr lang="en-US" dirty="0" err="1"/>
              <a:t>Superlinear</a:t>
            </a:r>
            <a:r>
              <a:rPr lang="en-US" dirty="0"/>
              <a:t> scaling (scales with reactive area)</a:t>
            </a:r>
          </a:p>
        </p:txBody>
      </p:sp>
    </p:spTree>
    <p:extLst>
      <p:ext uri="{BB962C8B-B14F-4D97-AF65-F5344CB8AC3E}">
        <p14:creationId xmlns:p14="http://schemas.microsoft.com/office/powerpoint/2010/main" val="299149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268A8-6C2E-354F-86C8-64ACB43D4421}"/>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64210F0B-2EA5-084B-BF14-F21CCA2ABA1C}"/>
              </a:ext>
            </a:extLst>
          </p:cNvPr>
          <p:cNvSpPr>
            <a:spLocks noGrp="1"/>
          </p:cNvSpPr>
          <p:nvPr>
            <p:ph idx="1"/>
          </p:nvPr>
        </p:nvSpPr>
        <p:spPr/>
        <p:txBody>
          <a:bodyPr>
            <a:normAutofit lnSpcReduction="10000"/>
          </a:bodyPr>
          <a:lstStyle/>
          <a:p>
            <a:r>
              <a:rPr lang="en-US" dirty="0"/>
              <a:t>Large rivers in large watersheds important at global scales. </a:t>
            </a:r>
          </a:p>
          <a:p>
            <a:endParaRPr lang="en-US" dirty="0"/>
          </a:p>
          <a:p>
            <a:r>
              <a:rPr lang="en-US" dirty="0"/>
              <a:t>River networks may regulate substantial amount of downstream fluxes, even if not evident in watershed size comparisons (i.e. no watershed size effect on exports)</a:t>
            </a:r>
          </a:p>
          <a:p>
            <a:pPr lvl="1"/>
            <a:r>
              <a:rPr lang="en-US" dirty="0"/>
              <a:t>Examples of no watershed size effect</a:t>
            </a:r>
          </a:p>
          <a:p>
            <a:pPr lvl="2"/>
            <a:r>
              <a:rPr lang="en-US" dirty="0"/>
              <a:t>Caraco et al. 1999 (NO3)</a:t>
            </a:r>
          </a:p>
          <a:p>
            <a:pPr lvl="2"/>
            <a:endParaRPr lang="en-US" dirty="0"/>
          </a:p>
        </p:txBody>
      </p:sp>
    </p:spTree>
    <p:extLst>
      <p:ext uri="{BB962C8B-B14F-4D97-AF65-F5344CB8AC3E}">
        <p14:creationId xmlns:p14="http://schemas.microsoft.com/office/powerpoint/2010/main" val="1518670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AB8D49-9E66-E34B-A40D-A8532400B6BD}"/>
              </a:ext>
            </a:extLst>
          </p:cNvPr>
          <p:cNvPicPr>
            <a:picLocks noChangeAspect="1"/>
          </p:cNvPicPr>
          <p:nvPr/>
        </p:nvPicPr>
        <p:blipFill>
          <a:blip r:embed="rId2"/>
          <a:stretch>
            <a:fillRect/>
          </a:stretch>
        </p:blipFill>
        <p:spPr>
          <a:xfrm>
            <a:off x="125506" y="2200031"/>
            <a:ext cx="9144000" cy="5136366"/>
          </a:xfrm>
          <a:prstGeom prst="rect">
            <a:avLst/>
          </a:prstGeom>
        </p:spPr>
      </p:pic>
      <p:sp>
        <p:nvSpPr>
          <p:cNvPr id="2" name="Title 1">
            <a:extLst>
              <a:ext uri="{FF2B5EF4-FFF2-40B4-BE49-F238E27FC236}">
                <a16:creationId xmlns:a16="http://schemas.microsoft.com/office/drawing/2014/main" id="{A6AE4A22-375E-0A43-B4A8-7C4C52F6A91C}"/>
              </a:ext>
            </a:extLst>
          </p:cNvPr>
          <p:cNvSpPr>
            <a:spLocks noGrp="1"/>
          </p:cNvSpPr>
          <p:nvPr>
            <p:ph type="title"/>
          </p:nvPr>
        </p:nvSpPr>
        <p:spPr/>
        <p:txBody>
          <a:bodyPr/>
          <a:lstStyle/>
          <a:p>
            <a:r>
              <a:rPr lang="en-US" dirty="0"/>
              <a:t>Implications</a:t>
            </a:r>
          </a:p>
        </p:txBody>
      </p:sp>
      <p:sp>
        <p:nvSpPr>
          <p:cNvPr id="6" name="Content Placeholder 5">
            <a:extLst>
              <a:ext uri="{FF2B5EF4-FFF2-40B4-BE49-F238E27FC236}">
                <a16:creationId xmlns:a16="http://schemas.microsoft.com/office/drawing/2014/main" id="{628DE69C-7331-AE49-B2CB-4EFE07697B6E}"/>
              </a:ext>
            </a:extLst>
          </p:cNvPr>
          <p:cNvSpPr>
            <a:spLocks noGrp="1"/>
          </p:cNvSpPr>
          <p:nvPr>
            <p:ph idx="1"/>
          </p:nvPr>
        </p:nvSpPr>
        <p:spPr>
          <a:xfrm>
            <a:off x="172065" y="1499419"/>
            <a:ext cx="9266903" cy="4525963"/>
          </a:xfrm>
        </p:spPr>
        <p:txBody>
          <a:bodyPr/>
          <a:lstStyle/>
          <a:p>
            <a:r>
              <a:rPr lang="en-US" dirty="0"/>
              <a:t>Nitrate uptake vs. Denitrification vs. Degassing of terrestrial CO2</a:t>
            </a:r>
          </a:p>
          <a:p>
            <a:r>
              <a:rPr lang="en-US" dirty="0"/>
              <a:t>When </a:t>
            </a:r>
            <a:r>
              <a:rPr lang="en-US" dirty="0" err="1"/>
              <a:t>superlinear</a:t>
            </a:r>
            <a:r>
              <a:rPr lang="en-US" dirty="0"/>
              <a:t>, watershed size matters for global cycles (large rivers contribute disproportionately</a:t>
            </a:r>
          </a:p>
        </p:txBody>
      </p:sp>
      <p:grpSp>
        <p:nvGrpSpPr>
          <p:cNvPr id="16" name="Group 15">
            <a:extLst>
              <a:ext uri="{FF2B5EF4-FFF2-40B4-BE49-F238E27FC236}">
                <a16:creationId xmlns:a16="http://schemas.microsoft.com/office/drawing/2014/main" id="{623FAD24-7734-E241-8CA4-F706AA30E463}"/>
              </a:ext>
            </a:extLst>
          </p:cNvPr>
          <p:cNvGrpSpPr/>
          <p:nvPr/>
        </p:nvGrpSpPr>
        <p:grpSpPr>
          <a:xfrm>
            <a:off x="673510" y="5204691"/>
            <a:ext cx="8219768" cy="307777"/>
            <a:chOff x="673510" y="5204691"/>
            <a:chExt cx="8219768" cy="307777"/>
          </a:xfrm>
        </p:grpSpPr>
        <p:cxnSp>
          <p:nvCxnSpPr>
            <p:cNvPr id="8" name="Straight Connector 7">
              <a:extLst>
                <a:ext uri="{FF2B5EF4-FFF2-40B4-BE49-F238E27FC236}">
                  <a16:creationId xmlns:a16="http://schemas.microsoft.com/office/drawing/2014/main" id="{29865344-E9CA-454C-9CF1-5D8084E4BB36}"/>
                </a:ext>
              </a:extLst>
            </p:cNvPr>
            <p:cNvCxnSpPr/>
            <p:nvPr/>
          </p:nvCxnSpPr>
          <p:spPr>
            <a:xfrm>
              <a:off x="673510" y="5358580"/>
              <a:ext cx="8219768" cy="0"/>
            </a:xfrm>
            <a:prstGeom prst="line">
              <a:avLst/>
            </a:prstGeom>
            <a:ln w="152400">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E29E00D-E04C-4448-9D57-B9D2EAC4E5A1}"/>
                </a:ext>
              </a:extLst>
            </p:cNvPr>
            <p:cNvSpPr txBox="1"/>
            <p:nvPr/>
          </p:nvSpPr>
          <p:spPr>
            <a:xfrm>
              <a:off x="1160206" y="5204691"/>
              <a:ext cx="1233094" cy="307777"/>
            </a:xfrm>
            <a:prstGeom prst="rect">
              <a:avLst/>
            </a:prstGeom>
            <a:noFill/>
          </p:spPr>
          <p:txBody>
            <a:bodyPr wrap="none" rtlCol="0">
              <a:spAutoFit/>
            </a:bodyPr>
            <a:lstStyle/>
            <a:p>
              <a:r>
                <a:rPr lang="en-US" sz="1400" dirty="0">
                  <a:solidFill>
                    <a:schemeClr val="bg1"/>
                  </a:solidFill>
                </a:rPr>
                <a:t>Denitrification</a:t>
              </a:r>
            </a:p>
          </p:txBody>
        </p:sp>
      </p:grpSp>
      <p:grpSp>
        <p:nvGrpSpPr>
          <p:cNvPr id="15" name="Group 14">
            <a:extLst>
              <a:ext uri="{FF2B5EF4-FFF2-40B4-BE49-F238E27FC236}">
                <a16:creationId xmlns:a16="http://schemas.microsoft.com/office/drawing/2014/main" id="{AAE7BE6F-1DAD-DC40-8F16-8A5A98F41D13}"/>
              </a:ext>
            </a:extLst>
          </p:cNvPr>
          <p:cNvGrpSpPr/>
          <p:nvPr/>
        </p:nvGrpSpPr>
        <p:grpSpPr>
          <a:xfrm>
            <a:off x="668596" y="4649772"/>
            <a:ext cx="8219768" cy="307777"/>
            <a:chOff x="668596" y="4649772"/>
            <a:chExt cx="8219768" cy="307777"/>
          </a:xfrm>
        </p:grpSpPr>
        <p:cxnSp>
          <p:nvCxnSpPr>
            <p:cNvPr id="9" name="Straight Connector 8">
              <a:extLst>
                <a:ext uri="{FF2B5EF4-FFF2-40B4-BE49-F238E27FC236}">
                  <a16:creationId xmlns:a16="http://schemas.microsoft.com/office/drawing/2014/main" id="{D3555466-9CF7-214F-8B0C-5689FA3D7D95}"/>
                </a:ext>
              </a:extLst>
            </p:cNvPr>
            <p:cNvCxnSpPr/>
            <p:nvPr/>
          </p:nvCxnSpPr>
          <p:spPr>
            <a:xfrm>
              <a:off x="668596" y="4812890"/>
              <a:ext cx="8219768" cy="0"/>
            </a:xfrm>
            <a:prstGeom prst="line">
              <a:avLst/>
            </a:prstGeom>
            <a:ln w="1524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CF32DAA-4F57-2E4C-94BB-FFBA37DB7A6A}"/>
                </a:ext>
              </a:extLst>
            </p:cNvPr>
            <p:cNvSpPr txBox="1"/>
            <p:nvPr/>
          </p:nvSpPr>
          <p:spPr>
            <a:xfrm>
              <a:off x="1160206" y="4649772"/>
              <a:ext cx="1624868" cy="307777"/>
            </a:xfrm>
            <a:prstGeom prst="rect">
              <a:avLst/>
            </a:prstGeom>
            <a:noFill/>
          </p:spPr>
          <p:txBody>
            <a:bodyPr wrap="none" rtlCol="0">
              <a:spAutoFit/>
            </a:bodyPr>
            <a:lstStyle/>
            <a:p>
              <a:r>
                <a:rPr lang="en-US" sz="1400" dirty="0">
                  <a:solidFill>
                    <a:schemeClr val="bg1"/>
                  </a:solidFill>
                </a:rPr>
                <a:t>Nitrate Assimilation</a:t>
              </a:r>
            </a:p>
          </p:txBody>
        </p:sp>
      </p:grpSp>
      <p:grpSp>
        <p:nvGrpSpPr>
          <p:cNvPr id="14" name="Group 13">
            <a:extLst>
              <a:ext uri="{FF2B5EF4-FFF2-40B4-BE49-F238E27FC236}">
                <a16:creationId xmlns:a16="http://schemas.microsoft.com/office/drawing/2014/main" id="{58721668-3C83-7942-B998-C384FD98F93D}"/>
              </a:ext>
            </a:extLst>
          </p:cNvPr>
          <p:cNvGrpSpPr/>
          <p:nvPr/>
        </p:nvGrpSpPr>
        <p:grpSpPr>
          <a:xfrm>
            <a:off x="658764" y="4205197"/>
            <a:ext cx="8219768" cy="307777"/>
            <a:chOff x="658764" y="4205197"/>
            <a:chExt cx="8219768" cy="307777"/>
          </a:xfrm>
        </p:grpSpPr>
        <p:cxnSp>
          <p:nvCxnSpPr>
            <p:cNvPr id="10" name="Straight Connector 9">
              <a:extLst>
                <a:ext uri="{FF2B5EF4-FFF2-40B4-BE49-F238E27FC236}">
                  <a16:creationId xmlns:a16="http://schemas.microsoft.com/office/drawing/2014/main" id="{DD8F22AE-91F6-4C49-8E9A-06EA7FF01314}"/>
                </a:ext>
              </a:extLst>
            </p:cNvPr>
            <p:cNvCxnSpPr/>
            <p:nvPr/>
          </p:nvCxnSpPr>
          <p:spPr>
            <a:xfrm>
              <a:off x="658764" y="4350770"/>
              <a:ext cx="8219768" cy="0"/>
            </a:xfrm>
            <a:prstGeom prst="line">
              <a:avLst/>
            </a:prstGeom>
            <a:ln w="15240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D5E3B87-1DB7-2940-91EC-C7F899820FA1}"/>
                </a:ext>
              </a:extLst>
            </p:cNvPr>
            <p:cNvSpPr txBox="1"/>
            <p:nvPr/>
          </p:nvSpPr>
          <p:spPr>
            <a:xfrm>
              <a:off x="1160206" y="4205197"/>
              <a:ext cx="2367571" cy="307777"/>
            </a:xfrm>
            <a:prstGeom prst="rect">
              <a:avLst/>
            </a:prstGeom>
            <a:noFill/>
          </p:spPr>
          <p:txBody>
            <a:bodyPr wrap="none" rtlCol="0">
              <a:spAutoFit/>
            </a:bodyPr>
            <a:lstStyle/>
            <a:p>
              <a:r>
                <a:rPr lang="en-US" sz="1400" dirty="0">
                  <a:solidFill>
                    <a:schemeClr val="bg1"/>
                  </a:solidFill>
                </a:rPr>
                <a:t>Gas evasion, NH4 assimilation</a:t>
              </a:r>
            </a:p>
          </p:txBody>
        </p:sp>
      </p:grpSp>
    </p:spTree>
    <p:extLst>
      <p:ext uri="{BB962C8B-B14F-4D97-AF65-F5344CB8AC3E}">
        <p14:creationId xmlns:p14="http://schemas.microsoft.com/office/powerpoint/2010/main" val="112491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BBDB-6A14-2842-AB65-C2AF591A843A}"/>
              </a:ext>
            </a:extLst>
          </p:cNvPr>
          <p:cNvSpPr>
            <a:spLocks noGrp="1"/>
          </p:cNvSpPr>
          <p:nvPr>
            <p:ph type="title"/>
          </p:nvPr>
        </p:nvSpPr>
        <p:spPr/>
        <p:txBody>
          <a:bodyPr>
            <a:normAutofit fontScale="90000"/>
          </a:bodyPr>
          <a:lstStyle/>
          <a:p>
            <a:r>
              <a:rPr lang="en-US" dirty="0"/>
              <a:t>Contrast with organisms and individual ecosystems</a:t>
            </a:r>
          </a:p>
        </p:txBody>
      </p:sp>
      <p:sp>
        <p:nvSpPr>
          <p:cNvPr id="3" name="Content Placeholder 2">
            <a:extLst>
              <a:ext uri="{FF2B5EF4-FFF2-40B4-BE49-F238E27FC236}">
                <a16:creationId xmlns:a16="http://schemas.microsoft.com/office/drawing/2014/main" id="{E9A8F242-D8BA-6244-BAAD-7D4089D0F026}"/>
              </a:ext>
            </a:extLst>
          </p:cNvPr>
          <p:cNvSpPr>
            <a:spLocks noGrp="1"/>
          </p:cNvSpPr>
          <p:nvPr>
            <p:ph idx="1"/>
          </p:nvPr>
        </p:nvSpPr>
        <p:spPr>
          <a:xfrm>
            <a:off x="457200" y="1600200"/>
            <a:ext cx="8229600" cy="5257800"/>
          </a:xfrm>
        </p:spPr>
        <p:txBody>
          <a:bodyPr>
            <a:normAutofit fontScale="70000" lnSpcReduction="20000"/>
          </a:bodyPr>
          <a:lstStyle/>
          <a:p>
            <a:r>
              <a:rPr lang="en-US" dirty="0"/>
              <a:t>MTE – sublinear scaling </a:t>
            </a:r>
          </a:p>
          <a:p>
            <a:pPr lvl="1"/>
            <a:r>
              <a:rPr lang="en-US" dirty="0"/>
              <a:t>0.66 or 0.75 (Brown, West, </a:t>
            </a:r>
            <a:r>
              <a:rPr lang="en-US" dirty="0" err="1"/>
              <a:t>etc</a:t>
            </a:r>
            <a:r>
              <a:rPr lang="en-US" dirty="0"/>
              <a:t>)</a:t>
            </a:r>
          </a:p>
          <a:p>
            <a:r>
              <a:rPr lang="en-US" dirty="0"/>
              <a:t>Estuaries and Lakes </a:t>
            </a:r>
          </a:p>
          <a:p>
            <a:pPr lvl="1"/>
            <a:r>
              <a:rPr lang="en-US" dirty="0" err="1"/>
              <a:t>Nidzieko</a:t>
            </a:r>
            <a:r>
              <a:rPr lang="en-US" dirty="0"/>
              <a:t>, Glazier, </a:t>
            </a:r>
            <a:r>
              <a:rPr lang="en-US" dirty="0" err="1"/>
              <a:t>Schramski</a:t>
            </a:r>
            <a:r>
              <a:rPr lang="en-US" dirty="0"/>
              <a:t> </a:t>
            </a:r>
          </a:p>
          <a:p>
            <a:pPr lvl="1"/>
            <a:r>
              <a:rPr lang="en-US" dirty="0"/>
              <a:t>Shallow – linear</a:t>
            </a:r>
          </a:p>
          <a:p>
            <a:pPr lvl="1"/>
            <a:r>
              <a:rPr lang="en-US" dirty="0"/>
              <a:t>Deep – sublinear (0.75)</a:t>
            </a:r>
          </a:p>
          <a:p>
            <a:pPr lvl="1"/>
            <a:endParaRPr lang="en-US" dirty="0"/>
          </a:p>
          <a:p>
            <a:pPr lvl="1"/>
            <a:endParaRPr lang="en-US" dirty="0"/>
          </a:p>
          <a:p>
            <a:pPr lvl="1"/>
            <a:endParaRPr lang="en-US" dirty="0"/>
          </a:p>
          <a:p>
            <a:pPr marL="457200" lvl="1" indent="0">
              <a:buNone/>
            </a:pPr>
            <a:endParaRPr lang="en-US" dirty="0"/>
          </a:p>
          <a:p>
            <a:pPr lvl="1"/>
            <a:endParaRPr lang="en-US" dirty="0"/>
          </a:p>
          <a:p>
            <a:r>
              <a:rPr lang="en-US" dirty="0"/>
              <a:t>River Networks</a:t>
            </a:r>
          </a:p>
          <a:p>
            <a:pPr lvl="1"/>
            <a:r>
              <a:rPr lang="en-US" dirty="0"/>
              <a:t>Based on watershed size – linear to </a:t>
            </a:r>
            <a:r>
              <a:rPr lang="en-US" dirty="0" err="1"/>
              <a:t>superlinear</a:t>
            </a:r>
            <a:endParaRPr lang="en-US" dirty="0"/>
          </a:p>
          <a:p>
            <a:pPr lvl="1"/>
            <a:r>
              <a:rPr lang="en-US" b="1" dirty="0"/>
              <a:t>Based on benthic area –sublinear to linear (similar to individual estuaries or lakes)</a:t>
            </a:r>
          </a:p>
          <a:p>
            <a:pPr lvl="1"/>
            <a:r>
              <a:rPr lang="en-US" dirty="0"/>
              <a:t>Varies with flow, depends on reaction rate. </a:t>
            </a:r>
          </a:p>
        </p:txBody>
      </p:sp>
      <p:pic>
        <p:nvPicPr>
          <p:cNvPr id="5" name="Picture 4">
            <a:extLst>
              <a:ext uri="{FF2B5EF4-FFF2-40B4-BE49-F238E27FC236}">
                <a16:creationId xmlns:a16="http://schemas.microsoft.com/office/drawing/2014/main" id="{26008140-C556-AE45-9119-F9A00CB67EC5}"/>
              </a:ext>
            </a:extLst>
          </p:cNvPr>
          <p:cNvPicPr>
            <a:picLocks noChangeAspect="1"/>
          </p:cNvPicPr>
          <p:nvPr/>
        </p:nvPicPr>
        <p:blipFill>
          <a:blip r:embed="rId2"/>
          <a:stretch>
            <a:fillRect/>
          </a:stretch>
        </p:blipFill>
        <p:spPr>
          <a:xfrm>
            <a:off x="4955557" y="1600200"/>
            <a:ext cx="3931267" cy="3340099"/>
          </a:xfrm>
          <a:prstGeom prst="rect">
            <a:avLst/>
          </a:prstGeom>
        </p:spPr>
      </p:pic>
      <p:sp>
        <p:nvSpPr>
          <p:cNvPr id="6" name="TextBox 5">
            <a:extLst>
              <a:ext uri="{FF2B5EF4-FFF2-40B4-BE49-F238E27FC236}">
                <a16:creationId xmlns:a16="http://schemas.microsoft.com/office/drawing/2014/main" id="{14F8A095-4592-8F4B-98E9-2AEB7B7E4870}"/>
              </a:ext>
            </a:extLst>
          </p:cNvPr>
          <p:cNvSpPr txBox="1"/>
          <p:nvPr/>
        </p:nvSpPr>
        <p:spPr>
          <a:xfrm>
            <a:off x="6225198" y="4938195"/>
            <a:ext cx="1391984" cy="369332"/>
          </a:xfrm>
          <a:prstGeom prst="rect">
            <a:avLst/>
          </a:prstGeom>
          <a:noFill/>
        </p:spPr>
        <p:txBody>
          <a:bodyPr wrap="none" rtlCol="0">
            <a:spAutoFit/>
          </a:bodyPr>
          <a:lstStyle/>
          <a:p>
            <a:r>
              <a:rPr lang="en-US" dirty="0" err="1"/>
              <a:t>Nidziko</a:t>
            </a:r>
            <a:r>
              <a:rPr lang="en-US" dirty="0"/>
              <a:t> 2017</a:t>
            </a:r>
          </a:p>
        </p:txBody>
      </p:sp>
    </p:spTree>
    <p:extLst>
      <p:ext uri="{BB962C8B-B14F-4D97-AF65-F5344CB8AC3E}">
        <p14:creationId xmlns:p14="http://schemas.microsoft.com/office/powerpoint/2010/main" val="190365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6219AE-9F4C-694E-96E4-D080EE889AA0}"/>
              </a:ext>
            </a:extLst>
          </p:cNvPr>
          <p:cNvGrpSpPr/>
          <p:nvPr/>
        </p:nvGrpSpPr>
        <p:grpSpPr>
          <a:xfrm>
            <a:off x="2982716" y="2092881"/>
            <a:ext cx="6161283" cy="3831208"/>
            <a:chOff x="2982716" y="2092881"/>
            <a:chExt cx="6161283" cy="3831208"/>
          </a:xfrm>
        </p:grpSpPr>
        <p:pic>
          <p:nvPicPr>
            <p:cNvPr id="6" name="Picture 5">
              <a:extLst>
                <a:ext uri="{FF2B5EF4-FFF2-40B4-BE49-F238E27FC236}">
                  <a16:creationId xmlns:a16="http://schemas.microsoft.com/office/drawing/2014/main" id="{12531908-B828-B141-9B0D-177D22F580F7}"/>
                </a:ext>
              </a:extLst>
            </p:cNvPr>
            <p:cNvPicPr>
              <a:picLocks noChangeAspect="1"/>
            </p:cNvPicPr>
            <p:nvPr/>
          </p:nvPicPr>
          <p:blipFill>
            <a:blip r:embed="rId3"/>
            <a:stretch>
              <a:fillRect/>
            </a:stretch>
          </p:blipFill>
          <p:spPr>
            <a:xfrm>
              <a:off x="3254100" y="2092881"/>
              <a:ext cx="5889899" cy="3558103"/>
            </a:xfrm>
            <a:prstGeom prst="rect">
              <a:avLst/>
            </a:prstGeom>
          </p:spPr>
        </p:pic>
        <p:sp>
          <p:nvSpPr>
            <p:cNvPr id="11" name="TextBox 10">
              <a:extLst>
                <a:ext uri="{FF2B5EF4-FFF2-40B4-BE49-F238E27FC236}">
                  <a16:creationId xmlns:a16="http://schemas.microsoft.com/office/drawing/2014/main" id="{F9733ECF-645F-634D-A812-E4823D37A301}"/>
                </a:ext>
              </a:extLst>
            </p:cNvPr>
            <p:cNvSpPr txBox="1"/>
            <p:nvPr/>
          </p:nvSpPr>
          <p:spPr>
            <a:xfrm rot="16200000">
              <a:off x="1836184" y="3436650"/>
              <a:ext cx="2631618" cy="338554"/>
            </a:xfrm>
            <a:prstGeom prst="rect">
              <a:avLst/>
            </a:prstGeom>
            <a:noFill/>
          </p:spPr>
          <p:txBody>
            <a:bodyPr wrap="none" rtlCol="0">
              <a:spAutoFit/>
            </a:bodyPr>
            <a:lstStyle/>
            <a:p>
              <a:r>
                <a:rPr lang="en-US" sz="1600" dirty="0"/>
                <a:t>Cumulative Process  (Mass/T)</a:t>
              </a:r>
            </a:p>
          </p:txBody>
        </p:sp>
        <p:sp>
          <p:nvSpPr>
            <p:cNvPr id="14" name="TextBox 13">
              <a:extLst>
                <a:ext uri="{FF2B5EF4-FFF2-40B4-BE49-F238E27FC236}">
                  <a16:creationId xmlns:a16="http://schemas.microsoft.com/office/drawing/2014/main" id="{DCF6721A-380B-084E-9C8D-B57FBF78B903}"/>
                </a:ext>
              </a:extLst>
            </p:cNvPr>
            <p:cNvSpPr txBox="1"/>
            <p:nvPr/>
          </p:nvSpPr>
          <p:spPr>
            <a:xfrm>
              <a:off x="5525157" y="5585535"/>
              <a:ext cx="1892826" cy="338554"/>
            </a:xfrm>
            <a:prstGeom prst="rect">
              <a:avLst/>
            </a:prstGeom>
            <a:noFill/>
          </p:spPr>
          <p:txBody>
            <a:bodyPr wrap="none" rtlCol="0">
              <a:spAutoFit/>
            </a:bodyPr>
            <a:lstStyle/>
            <a:p>
              <a:r>
                <a:rPr lang="en-US" sz="1600" dirty="0"/>
                <a:t>Drainage Area (km2)</a:t>
              </a:r>
            </a:p>
          </p:txBody>
        </p:sp>
      </p:grpSp>
      <p:sp>
        <p:nvSpPr>
          <p:cNvPr id="2" name="Title 1">
            <a:extLst>
              <a:ext uri="{FF2B5EF4-FFF2-40B4-BE49-F238E27FC236}">
                <a16:creationId xmlns:a16="http://schemas.microsoft.com/office/drawing/2014/main" id="{FAF54E65-0E23-AF49-A14F-7C5B8077D0F9}"/>
              </a:ext>
            </a:extLst>
          </p:cNvPr>
          <p:cNvSpPr>
            <a:spLocks noGrp="1"/>
          </p:cNvSpPr>
          <p:nvPr>
            <p:ph type="title"/>
          </p:nvPr>
        </p:nvSpPr>
        <p:spPr/>
        <p:txBody>
          <a:bodyPr>
            <a:normAutofit fontScale="90000"/>
          </a:bodyPr>
          <a:lstStyle/>
          <a:p>
            <a:r>
              <a:rPr lang="en-US" dirty="0"/>
              <a:t>First-order Processing (Denitrification) variability of flow</a:t>
            </a:r>
          </a:p>
        </p:txBody>
      </p:sp>
      <p:grpSp>
        <p:nvGrpSpPr>
          <p:cNvPr id="15" name="Group 14">
            <a:extLst>
              <a:ext uri="{FF2B5EF4-FFF2-40B4-BE49-F238E27FC236}">
                <a16:creationId xmlns:a16="http://schemas.microsoft.com/office/drawing/2014/main" id="{5F32688E-9F4E-7A45-A1AC-23348D4722FD}"/>
              </a:ext>
            </a:extLst>
          </p:cNvPr>
          <p:cNvGrpSpPr/>
          <p:nvPr/>
        </p:nvGrpSpPr>
        <p:grpSpPr>
          <a:xfrm>
            <a:off x="-162041" y="1212205"/>
            <a:ext cx="8791414" cy="5527492"/>
            <a:chOff x="-162041" y="1212205"/>
            <a:chExt cx="8791414" cy="5527492"/>
          </a:xfrm>
        </p:grpSpPr>
        <p:grpSp>
          <p:nvGrpSpPr>
            <p:cNvPr id="8" name="Group 7">
              <a:extLst>
                <a:ext uri="{FF2B5EF4-FFF2-40B4-BE49-F238E27FC236}">
                  <a16:creationId xmlns:a16="http://schemas.microsoft.com/office/drawing/2014/main" id="{419CA0CA-687B-D443-8938-FBE8504B91E2}"/>
                </a:ext>
              </a:extLst>
            </p:cNvPr>
            <p:cNvGrpSpPr/>
            <p:nvPr/>
          </p:nvGrpSpPr>
          <p:grpSpPr>
            <a:xfrm>
              <a:off x="3302389" y="1212205"/>
              <a:ext cx="5326984" cy="3675595"/>
              <a:chOff x="3302389" y="1212205"/>
              <a:chExt cx="5326984" cy="3675595"/>
            </a:xfrm>
          </p:grpSpPr>
          <p:sp>
            <p:nvSpPr>
              <p:cNvPr id="4" name="TextBox 3">
                <a:extLst>
                  <a:ext uri="{FF2B5EF4-FFF2-40B4-BE49-F238E27FC236}">
                    <a16:creationId xmlns:a16="http://schemas.microsoft.com/office/drawing/2014/main" id="{6DEAF953-3EAF-4047-8D7D-5F795D956FE3}"/>
                  </a:ext>
                </a:extLst>
              </p:cNvPr>
              <p:cNvSpPr txBox="1"/>
              <p:nvPr/>
            </p:nvSpPr>
            <p:spPr>
              <a:xfrm>
                <a:off x="6227690" y="3687471"/>
                <a:ext cx="2401683" cy="1200329"/>
              </a:xfrm>
              <a:prstGeom prst="rect">
                <a:avLst/>
              </a:prstGeom>
              <a:noFill/>
            </p:spPr>
            <p:txBody>
              <a:bodyPr wrap="none" rtlCol="0">
                <a:spAutoFit/>
              </a:bodyPr>
              <a:lstStyle/>
              <a:p>
                <a:r>
                  <a:rPr lang="en-US" dirty="0"/>
                  <a:t>Low Runoff = 50 mm/</a:t>
                </a:r>
                <a:r>
                  <a:rPr lang="en-US" dirty="0" err="1"/>
                  <a:t>yr</a:t>
                </a:r>
                <a:endParaRPr lang="en-US" dirty="0"/>
              </a:p>
              <a:p>
                <a:pPr algn="ctr"/>
                <a:endParaRPr lang="en-US" dirty="0"/>
              </a:p>
              <a:p>
                <a:pPr algn="ctr"/>
                <a:r>
                  <a:rPr lang="en-US" dirty="0"/>
                  <a:t>Power Slopes -&gt; </a:t>
                </a:r>
              </a:p>
              <a:p>
                <a:pPr algn="ctr"/>
                <a:r>
                  <a:rPr lang="en-US" dirty="0"/>
                  <a:t>0.98 – 1.12</a:t>
                </a:r>
              </a:p>
            </p:txBody>
          </p:sp>
          <p:sp>
            <p:nvSpPr>
              <p:cNvPr id="9" name="TextBox 8">
                <a:extLst>
                  <a:ext uri="{FF2B5EF4-FFF2-40B4-BE49-F238E27FC236}">
                    <a16:creationId xmlns:a16="http://schemas.microsoft.com/office/drawing/2014/main" id="{2B975F2A-6A38-1A4E-8449-AE4295B68E47}"/>
                  </a:ext>
                </a:extLst>
              </p:cNvPr>
              <p:cNvSpPr txBox="1"/>
              <p:nvPr/>
            </p:nvSpPr>
            <p:spPr>
              <a:xfrm>
                <a:off x="3302389" y="1609803"/>
                <a:ext cx="2679901" cy="1200329"/>
              </a:xfrm>
              <a:prstGeom prst="rect">
                <a:avLst/>
              </a:prstGeom>
              <a:noFill/>
            </p:spPr>
            <p:txBody>
              <a:bodyPr wrap="none" rtlCol="0">
                <a:spAutoFit/>
              </a:bodyPr>
              <a:lstStyle/>
              <a:p>
                <a:r>
                  <a:rPr lang="en-US" dirty="0"/>
                  <a:t>High Runoff = 2500 mm/</a:t>
                </a:r>
                <a:r>
                  <a:rPr lang="en-US" dirty="0" err="1"/>
                  <a:t>yr</a:t>
                </a:r>
                <a:endParaRPr lang="en-US" dirty="0"/>
              </a:p>
              <a:p>
                <a:pPr algn="ctr"/>
                <a:endParaRPr lang="en-US" dirty="0"/>
              </a:p>
              <a:p>
                <a:pPr algn="ctr"/>
                <a:r>
                  <a:rPr lang="en-US" dirty="0"/>
                  <a:t>Power Slope -&gt; </a:t>
                </a:r>
              </a:p>
              <a:p>
                <a:pPr algn="ctr"/>
                <a:r>
                  <a:rPr lang="en-US" dirty="0"/>
                  <a:t>1.07 – 1.33</a:t>
                </a:r>
              </a:p>
            </p:txBody>
          </p:sp>
          <p:sp>
            <p:nvSpPr>
              <p:cNvPr id="10" name="Arc 9">
                <a:extLst>
                  <a:ext uri="{FF2B5EF4-FFF2-40B4-BE49-F238E27FC236}">
                    <a16:creationId xmlns:a16="http://schemas.microsoft.com/office/drawing/2014/main" id="{8BB43C29-0F6A-A84B-9DC5-383E1E26800D}"/>
                  </a:ext>
                </a:extLst>
              </p:cNvPr>
              <p:cNvSpPr/>
              <p:nvPr/>
            </p:nvSpPr>
            <p:spPr>
              <a:xfrm>
                <a:off x="7154211" y="2878117"/>
                <a:ext cx="315734" cy="1271019"/>
              </a:xfrm>
              <a:prstGeom prst="arc">
                <a:avLst/>
              </a:prstGeom>
              <a:ln>
                <a:solidFill>
                  <a:schemeClr val="tx1"/>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F872BAAF-026E-1347-A786-B04CBA65C32D}"/>
                  </a:ext>
                </a:extLst>
              </p:cNvPr>
              <p:cNvSpPr/>
              <p:nvPr/>
            </p:nvSpPr>
            <p:spPr>
              <a:xfrm rot="9095889">
                <a:off x="5383459" y="1212205"/>
                <a:ext cx="354075" cy="1312992"/>
              </a:xfrm>
              <a:prstGeom prst="arc">
                <a:avLst/>
              </a:prstGeom>
              <a:ln>
                <a:solidFill>
                  <a:schemeClr val="tx1"/>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3413D1D4-F06D-9745-B7D3-0A927D7D297C}"/>
                </a:ext>
              </a:extLst>
            </p:cNvPr>
            <p:cNvSpPr txBox="1"/>
            <p:nvPr/>
          </p:nvSpPr>
          <p:spPr>
            <a:xfrm>
              <a:off x="-162041" y="4431373"/>
              <a:ext cx="34250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Low flow has linear scaling</a:t>
              </a:r>
            </a:p>
            <a:p>
              <a:pPr marL="742950" lvl="1" indent="-285750">
                <a:buFont typeface="Arial" panose="020B0604020202020204" pitchFamily="34" charset="0"/>
                <a:buChar char="•"/>
              </a:pPr>
              <a:r>
                <a:rPr lang="en-US" dirty="0"/>
                <a:t>Approaches cumulative length scaling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flow shifts to super-linear scaling</a:t>
              </a:r>
            </a:p>
            <a:p>
              <a:pPr marL="742950" lvl="1" indent="-285750">
                <a:buFont typeface="Arial" panose="020B0604020202020204" pitchFamily="34" charset="0"/>
                <a:buChar char="•"/>
              </a:pPr>
              <a:r>
                <a:rPr lang="en-US" dirty="0"/>
                <a:t>Approaches cumulative benthic area scaling</a:t>
              </a:r>
            </a:p>
          </p:txBody>
        </p:sp>
      </p:grpSp>
    </p:spTree>
    <p:extLst>
      <p:ext uri="{BB962C8B-B14F-4D97-AF65-F5344CB8AC3E}">
        <p14:creationId xmlns:p14="http://schemas.microsoft.com/office/powerpoint/2010/main" val="14904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568D1-F2BD-1041-8468-5FCAE12FA6B2}"/>
              </a:ext>
            </a:extLst>
          </p:cNvPr>
          <p:cNvSpPr>
            <a:spLocks noGrp="1"/>
          </p:cNvSpPr>
          <p:nvPr>
            <p:ph type="title"/>
          </p:nvPr>
        </p:nvSpPr>
        <p:spPr/>
        <p:txBody>
          <a:bodyPr/>
          <a:lstStyle/>
          <a:p>
            <a:r>
              <a:rPr lang="en-US" dirty="0"/>
              <a:t>North American Carbon Cycle</a:t>
            </a:r>
          </a:p>
        </p:txBody>
      </p:sp>
      <p:sp>
        <p:nvSpPr>
          <p:cNvPr id="6" name="TextBox 5">
            <a:extLst>
              <a:ext uri="{FF2B5EF4-FFF2-40B4-BE49-F238E27FC236}">
                <a16:creationId xmlns:a16="http://schemas.microsoft.com/office/drawing/2014/main" id="{7EFC71E1-67FB-0144-BF7F-E400BC32010F}"/>
              </a:ext>
            </a:extLst>
          </p:cNvPr>
          <p:cNvSpPr txBox="1"/>
          <p:nvPr/>
        </p:nvSpPr>
        <p:spPr>
          <a:xfrm>
            <a:off x="100010" y="5937031"/>
            <a:ext cx="8351659" cy="646331"/>
          </a:xfrm>
          <a:prstGeom prst="rect">
            <a:avLst/>
          </a:prstGeom>
          <a:noFill/>
        </p:spPr>
        <p:txBody>
          <a:bodyPr wrap="square" rtlCol="0">
            <a:spAutoFit/>
          </a:bodyPr>
          <a:lstStyle/>
          <a:p>
            <a:r>
              <a:rPr lang="en-US" dirty="0"/>
              <a:t>Hayes et al. 2018. Ch. 2 North American Carbon Budget. </a:t>
            </a:r>
            <a:r>
              <a:rPr lang="en-US" b="1" dirty="0"/>
              <a:t>In</a:t>
            </a:r>
            <a:r>
              <a:rPr lang="en-US" dirty="0"/>
              <a:t> Second State of the Carbon Cycle Report. </a:t>
            </a:r>
          </a:p>
        </p:txBody>
      </p:sp>
      <p:pic>
        <p:nvPicPr>
          <p:cNvPr id="8" name="Picture 7">
            <a:extLst>
              <a:ext uri="{FF2B5EF4-FFF2-40B4-BE49-F238E27FC236}">
                <a16:creationId xmlns:a16="http://schemas.microsoft.com/office/drawing/2014/main" id="{0B7C5841-C40C-8E46-A95A-C1610021F1CE}"/>
              </a:ext>
            </a:extLst>
          </p:cNvPr>
          <p:cNvPicPr>
            <a:picLocks noChangeAspect="1"/>
          </p:cNvPicPr>
          <p:nvPr/>
        </p:nvPicPr>
        <p:blipFill>
          <a:blip r:embed="rId3"/>
          <a:stretch>
            <a:fillRect/>
          </a:stretch>
        </p:blipFill>
        <p:spPr>
          <a:xfrm>
            <a:off x="0" y="1316144"/>
            <a:ext cx="9144000" cy="4225712"/>
          </a:xfrm>
          <a:prstGeom prst="rect">
            <a:avLst/>
          </a:prstGeom>
        </p:spPr>
      </p:pic>
      <p:sp>
        <p:nvSpPr>
          <p:cNvPr id="9" name="Rectangle 8">
            <a:extLst>
              <a:ext uri="{FF2B5EF4-FFF2-40B4-BE49-F238E27FC236}">
                <a16:creationId xmlns:a16="http://schemas.microsoft.com/office/drawing/2014/main" id="{20986607-63D3-1B47-80F7-224E3304D1CC}"/>
              </a:ext>
            </a:extLst>
          </p:cNvPr>
          <p:cNvSpPr/>
          <p:nvPr/>
        </p:nvSpPr>
        <p:spPr>
          <a:xfrm>
            <a:off x="3472472" y="2090057"/>
            <a:ext cx="2013927" cy="3860037"/>
          </a:xfrm>
          <a:prstGeom prst="rect">
            <a:avLst/>
          </a:prstGeom>
          <a:noFill/>
          <a:ln w="698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3871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7136-34CE-1B4A-9F76-91D72F4312C1}"/>
              </a:ext>
            </a:extLst>
          </p:cNvPr>
          <p:cNvSpPr>
            <a:spLocks noGrp="1"/>
          </p:cNvSpPr>
          <p:nvPr>
            <p:ph type="title"/>
          </p:nvPr>
        </p:nvSpPr>
        <p:spPr/>
        <p:txBody>
          <a:bodyPr>
            <a:normAutofit fontScale="90000"/>
          </a:bodyPr>
          <a:lstStyle/>
          <a:p>
            <a:r>
              <a:rPr lang="en-US" dirty="0"/>
              <a:t>What Kind of Scaling for River Network Function?</a:t>
            </a:r>
          </a:p>
        </p:txBody>
      </p:sp>
      <p:sp>
        <p:nvSpPr>
          <p:cNvPr id="3" name="Content Placeholder 2">
            <a:extLst>
              <a:ext uri="{FF2B5EF4-FFF2-40B4-BE49-F238E27FC236}">
                <a16:creationId xmlns:a16="http://schemas.microsoft.com/office/drawing/2014/main" id="{42D206A0-3FA9-2B4B-AC45-6E11C8177B82}"/>
              </a:ext>
            </a:extLst>
          </p:cNvPr>
          <p:cNvSpPr>
            <a:spLocks noGrp="1"/>
          </p:cNvSpPr>
          <p:nvPr>
            <p:ph idx="1"/>
          </p:nvPr>
        </p:nvSpPr>
        <p:spPr>
          <a:xfrm>
            <a:off x="391884" y="1404252"/>
            <a:ext cx="8229600" cy="4525963"/>
          </a:xfrm>
        </p:spPr>
        <p:txBody>
          <a:bodyPr>
            <a:normAutofit/>
          </a:bodyPr>
          <a:lstStyle/>
          <a:p>
            <a:r>
              <a:rPr lang="en-US" sz="2400" dirty="0"/>
              <a:t>Cumulative function over all streams/rivers </a:t>
            </a:r>
            <a:r>
              <a:rPr lang="en-US" sz="2400" dirty="0">
                <a:solidFill>
                  <a:schemeClr val="bg1">
                    <a:lumMod val="65000"/>
                  </a:schemeClr>
                </a:solidFill>
              </a:rPr>
              <a:t>(ponded waters)</a:t>
            </a:r>
            <a:r>
              <a:rPr lang="en-US" sz="2400" dirty="0"/>
              <a:t> in entire network</a:t>
            </a:r>
          </a:p>
          <a:p>
            <a:pPr lvl="1"/>
            <a:r>
              <a:rPr lang="en-US" sz="2000" dirty="0"/>
              <a:t>NO3 loss (assimilation or denitrification), DOC oxidation, gas evasion, sediment deposition, pathogen mortality, etc.</a:t>
            </a:r>
          </a:p>
          <a:p>
            <a:r>
              <a:rPr lang="en-US" sz="2400" dirty="0"/>
              <a:t>Space – increasing watershed area</a:t>
            </a:r>
          </a:p>
          <a:p>
            <a:r>
              <a:rPr lang="en-US" sz="2400" dirty="0"/>
              <a:t>Time – accounting for flow variability</a:t>
            </a:r>
          </a:p>
        </p:txBody>
      </p:sp>
      <p:pic>
        <p:nvPicPr>
          <p:cNvPr id="4" name="Picture 3">
            <a:extLst>
              <a:ext uri="{FF2B5EF4-FFF2-40B4-BE49-F238E27FC236}">
                <a16:creationId xmlns:a16="http://schemas.microsoft.com/office/drawing/2014/main" id="{94D5A0F4-A007-F343-A67B-91CA4DA51F91}"/>
              </a:ext>
            </a:extLst>
          </p:cNvPr>
          <p:cNvPicPr>
            <a:picLocks noChangeAspect="1"/>
          </p:cNvPicPr>
          <p:nvPr/>
        </p:nvPicPr>
        <p:blipFill>
          <a:blip r:embed="rId3"/>
          <a:stretch>
            <a:fillRect/>
          </a:stretch>
        </p:blipFill>
        <p:spPr>
          <a:xfrm>
            <a:off x="127675" y="3863181"/>
            <a:ext cx="4182036" cy="3027295"/>
          </a:xfrm>
          <a:prstGeom prst="rect">
            <a:avLst/>
          </a:prstGeom>
        </p:spPr>
      </p:pic>
      <p:pic>
        <p:nvPicPr>
          <p:cNvPr id="5" name="Picture 4">
            <a:extLst>
              <a:ext uri="{FF2B5EF4-FFF2-40B4-BE49-F238E27FC236}">
                <a16:creationId xmlns:a16="http://schemas.microsoft.com/office/drawing/2014/main" id="{A63B620C-5F6C-AA4A-85F1-D0A200D8D235}"/>
              </a:ext>
            </a:extLst>
          </p:cNvPr>
          <p:cNvPicPr>
            <a:picLocks noChangeAspect="1"/>
          </p:cNvPicPr>
          <p:nvPr/>
        </p:nvPicPr>
        <p:blipFill>
          <a:blip r:embed="rId4"/>
          <a:stretch>
            <a:fillRect/>
          </a:stretch>
        </p:blipFill>
        <p:spPr>
          <a:xfrm>
            <a:off x="4834291" y="3727484"/>
            <a:ext cx="4128294" cy="3060632"/>
          </a:xfrm>
          <a:prstGeom prst="rect">
            <a:avLst/>
          </a:prstGeom>
        </p:spPr>
      </p:pic>
    </p:spTree>
    <p:extLst>
      <p:ext uri="{BB962C8B-B14F-4D97-AF65-F5344CB8AC3E}">
        <p14:creationId xmlns:p14="http://schemas.microsoft.com/office/powerpoint/2010/main" val="4204356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Space: Inspired by Metabolic Theory of Ecology</a:t>
            </a:r>
          </a:p>
        </p:txBody>
      </p:sp>
      <p:grpSp>
        <p:nvGrpSpPr>
          <p:cNvPr id="4" name="Group 3">
            <a:extLst>
              <a:ext uri="{FF2B5EF4-FFF2-40B4-BE49-F238E27FC236}">
                <a16:creationId xmlns:a16="http://schemas.microsoft.com/office/drawing/2014/main" id="{1E117FB1-EB13-4646-8B87-37C1F2F61A87}"/>
              </a:ext>
            </a:extLst>
          </p:cNvPr>
          <p:cNvGrpSpPr/>
          <p:nvPr/>
        </p:nvGrpSpPr>
        <p:grpSpPr>
          <a:xfrm>
            <a:off x="197556" y="1685578"/>
            <a:ext cx="8833555" cy="5172420"/>
            <a:chOff x="197556" y="1685578"/>
            <a:chExt cx="8833555" cy="5172420"/>
          </a:xfrm>
        </p:grpSpPr>
        <p:pic>
          <p:nvPicPr>
            <p:cNvPr id="5" name="Picture 4"/>
            <p:cNvPicPr>
              <a:picLocks noChangeAspect="1"/>
            </p:cNvPicPr>
            <p:nvPr/>
          </p:nvPicPr>
          <p:blipFill>
            <a:blip r:embed="rId3"/>
            <a:stretch>
              <a:fillRect/>
            </a:stretch>
          </p:blipFill>
          <p:spPr>
            <a:xfrm>
              <a:off x="1260123" y="5665611"/>
              <a:ext cx="306211" cy="377520"/>
            </a:xfrm>
            <a:prstGeom prst="rect">
              <a:avLst/>
            </a:prstGeom>
          </p:spPr>
        </p:pic>
        <p:pic>
          <p:nvPicPr>
            <p:cNvPr id="6" name="Picture 5"/>
            <p:cNvPicPr>
              <a:picLocks noChangeAspect="1"/>
            </p:cNvPicPr>
            <p:nvPr/>
          </p:nvPicPr>
          <p:blipFill>
            <a:blip r:embed="rId4"/>
            <a:stretch>
              <a:fillRect/>
            </a:stretch>
          </p:blipFill>
          <p:spPr>
            <a:xfrm>
              <a:off x="2397478" y="5103458"/>
              <a:ext cx="1742477" cy="1754540"/>
            </a:xfrm>
            <a:prstGeom prst="rect">
              <a:avLst/>
            </a:prstGeom>
          </p:spPr>
        </p:pic>
        <p:cxnSp>
          <p:nvCxnSpPr>
            <p:cNvPr id="12" name="Straight Arrow Connector 11"/>
            <p:cNvCxnSpPr/>
            <p:nvPr/>
          </p:nvCxnSpPr>
          <p:spPr>
            <a:xfrm>
              <a:off x="1566334" y="5870222"/>
              <a:ext cx="831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4" descr="Screen Shot 2016-05-21 at 8.03.2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32" y="1743438"/>
              <a:ext cx="4124691" cy="3123484"/>
            </a:xfrm>
            <a:prstGeom prst="rect">
              <a:avLst/>
            </a:prstGeom>
          </p:spPr>
        </p:pic>
        <p:sp>
          <p:nvSpPr>
            <p:cNvPr id="26" name="TextBox 25"/>
            <p:cNvSpPr txBox="1"/>
            <p:nvPr/>
          </p:nvSpPr>
          <p:spPr>
            <a:xfrm>
              <a:off x="197556" y="6306445"/>
              <a:ext cx="1838965" cy="369332"/>
            </a:xfrm>
            <a:prstGeom prst="rect">
              <a:avLst/>
            </a:prstGeom>
            <a:noFill/>
          </p:spPr>
          <p:txBody>
            <a:bodyPr wrap="none" rtlCol="0">
              <a:spAutoFit/>
            </a:bodyPr>
            <a:lstStyle/>
            <a:p>
              <a:r>
                <a:rPr lang="en-US" dirty="0"/>
                <a:t>Brown et al. 2004</a:t>
              </a:r>
            </a:p>
          </p:txBody>
        </p:sp>
        <p:grpSp>
          <p:nvGrpSpPr>
            <p:cNvPr id="16" name="Group 15">
              <a:extLst>
                <a:ext uri="{FF2B5EF4-FFF2-40B4-BE49-F238E27FC236}">
                  <a16:creationId xmlns:a16="http://schemas.microsoft.com/office/drawing/2014/main" id="{031AC6BD-8C02-B648-9AB6-807841B87A21}"/>
                </a:ext>
              </a:extLst>
            </p:cNvPr>
            <p:cNvGrpSpPr/>
            <p:nvPr/>
          </p:nvGrpSpPr>
          <p:grpSpPr>
            <a:xfrm>
              <a:off x="4606258" y="1685578"/>
              <a:ext cx="4424853" cy="4833755"/>
              <a:chOff x="4606258" y="1685578"/>
              <a:chExt cx="4424853" cy="4833755"/>
            </a:xfrm>
          </p:grpSpPr>
          <p:sp>
            <p:nvSpPr>
              <p:cNvPr id="3" name="TextBox 2">
                <a:extLst>
                  <a:ext uri="{FF2B5EF4-FFF2-40B4-BE49-F238E27FC236}">
                    <a16:creationId xmlns:a16="http://schemas.microsoft.com/office/drawing/2014/main" id="{1A0FA14D-1C3F-5340-BF86-665E8D35170C}"/>
                  </a:ext>
                </a:extLst>
              </p:cNvPr>
              <p:cNvSpPr txBox="1"/>
              <p:nvPr/>
            </p:nvSpPr>
            <p:spPr>
              <a:xfrm>
                <a:off x="6360803" y="1685578"/>
                <a:ext cx="1412566" cy="584775"/>
              </a:xfrm>
              <a:prstGeom prst="rect">
                <a:avLst/>
              </a:prstGeom>
              <a:noFill/>
            </p:spPr>
            <p:txBody>
              <a:bodyPr wrap="none" rtlCol="0">
                <a:spAutoFit/>
              </a:bodyPr>
              <a:lstStyle/>
              <a:p>
                <a:r>
                  <a:rPr lang="en-US" sz="3200" b="1" dirty="0">
                    <a:solidFill>
                      <a:srgbClr val="FF0000"/>
                    </a:solidFill>
                  </a:rPr>
                  <a:t>F = c A</a:t>
                </a:r>
                <a:r>
                  <a:rPr lang="en-US" sz="3200" b="1" baseline="30000" dirty="0">
                    <a:solidFill>
                      <a:srgbClr val="FF0000"/>
                    </a:solidFill>
                  </a:rPr>
                  <a:t>d</a:t>
                </a:r>
              </a:p>
            </p:txBody>
          </p:sp>
          <p:grpSp>
            <p:nvGrpSpPr>
              <p:cNvPr id="15" name="Group 14">
                <a:extLst>
                  <a:ext uri="{FF2B5EF4-FFF2-40B4-BE49-F238E27FC236}">
                    <a16:creationId xmlns:a16="http://schemas.microsoft.com/office/drawing/2014/main" id="{FFD3A399-DFA5-3841-9909-9BE0A98EECB6}"/>
                  </a:ext>
                </a:extLst>
              </p:cNvPr>
              <p:cNvGrpSpPr/>
              <p:nvPr/>
            </p:nvGrpSpPr>
            <p:grpSpPr>
              <a:xfrm>
                <a:off x="4606258" y="2046111"/>
                <a:ext cx="4424853" cy="4473222"/>
                <a:chOff x="4606258" y="2046111"/>
                <a:chExt cx="4424853" cy="4473222"/>
              </a:xfrm>
            </p:grpSpPr>
            <p:grpSp>
              <p:nvGrpSpPr>
                <p:cNvPr id="24" name="Group 23"/>
                <p:cNvGrpSpPr/>
                <p:nvPr/>
              </p:nvGrpSpPr>
              <p:grpSpPr>
                <a:xfrm>
                  <a:off x="4606258" y="2046111"/>
                  <a:ext cx="4424853" cy="4473222"/>
                  <a:chOff x="4606258" y="2046111"/>
                  <a:chExt cx="4424853" cy="4473222"/>
                </a:xfrm>
              </p:grpSpPr>
              <p:cxnSp>
                <p:nvCxnSpPr>
                  <p:cNvPr id="8" name="Straight Connector 7"/>
                  <p:cNvCxnSpPr/>
                  <p:nvPr/>
                </p:nvCxnSpPr>
                <p:spPr>
                  <a:xfrm>
                    <a:off x="5065889" y="2046111"/>
                    <a:ext cx="0" cy="248355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091290" y="4540957"/>
                    <a:ext cx="257104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5218289" y="2328333"/>
                    <a:ext cx="2133600" cy="1933223"/>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6"/>
                  <a:stretch>
                    <a:fillRect/>
                  </a:stretch>
                </p:blipFill>
                <p:spPr>
                  <a:xfrm>
                    <a:off x="5218289" y="5543597"/>
                    <a:ext cx="832556" cy="499534"/>
                  </a:xfrm>
                  <a:prstGeom prst="rect">
                    <a:avLst/>
                  </a:prstGeom>
                </p:spPr>
              </p:pic>
              <p:pic>
                <p:nvPicPr>
                  <p:cNvPr id="19" name="Picture 18"/>
                  <p:cNvPicPr>
                    <a:picLocks noChangeAspect="1"/>
                  </p:cNvPicPr>
                  <p:nvPr/>
                </p:nvPicPr>
                <p:blipFill>
                  <a:blip r:embed="rId6"/>
                  <a:stretch>
                    <a:fillRect/>
                  </a:stretch>
                </p:blipFill>
                <p:spPr>
                  <a:xfrm>
                    <a:off x="6867408" y="5221111"/>
                    <a:ext cx="2163703" cy="1298222"/>
                  </a:xfrm>
                  <a:prstGeom prst="rect">
                    <a:avLst/>
                  </a:prstGeom>
                </p:spPr>
              </p:pic>
              <p:cxnSp>
                <p:nvCxnSpPr>
                  <p:cNvPr id="20" name="Straight Arrow Connector 19"/>
                  <p:cNvCxnSpPr/>
                  <p:nvPr/>
                </p:nvCxnSpPr>
                <p:spPr>
                  <a:xfrm>
                    <a:off x="6149623" y="5705122"/>
                    <a:ext cx="831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16200000">
                    <a:off x="4226827" y="2878663"/>
                    <a:ext cx="1128194" cy="369332"/>
                  </a:xfrm>
                  <a:prstGeom prst="rect">
                    <a:avLst/>
                  </a:prstGeom>
                  <a:noFill/>
                </p:spPr>
                <p:txBody>
                  <a:bodyPr wrap="none" rtlCol="0">
                    <a:spAutoFit/>
                  </a:bodyPr>
                  <a:lstStyle/>
                  <a:p>
                    <a:r>
                      <a:rPr lang="en-US" dirty="0"/>
                      <a:t>ln(</a:t>
                    </a:r>
                    <a:r>
                      <a:rPr lang="en-US" dirty="0" err="1"/>
                      <a:t>F</a:t>
                    </a:r>
                    <a:r>
                      <a:rPr lang="en-US" baseline="-25000" dirty="0" err="1"/>
                      <a:t>network</a:t>
                    </a:r>
                    <a:r>
                      <a:rPr lang="en-US" dirty="0"/>
                      <a:t>)</a:t>
                    </a:r>
                  </a:p>
                </p:txBody>
              </p:sp>
              <p:sp>
                <p:nvSpPr>
                  <p:cNvPr id="22" name="TextBox 21"/>
                  <p:cNvSpPr txBox="1"/>
                  <p:nvPr/>
                </p:nvSpPr>
                <p:spPr>
                  <a:xfrm>
                    <a:off x="5938442" y="2721429"/>
                    <a:ext cx="422361" cy="707886"/>
                  </a:xfrm>
                  <a:prstGeom prst="rect">
                    <a:avLst/>
                  </a:prstGeom>
                  <a:noFill/>
                </p:spPr>
                <p:txBody>
                  <a:bodyPr wrap="none" rtlCol="0">
                    <a:spAutoFit/>
                  </a:bodyPr>
                  <a:lstStyle/>
                  <a:p>
                    <a:r>
                      <a:rPr lang="en-US" sz="4000" dirty="0"/>
                      <a:t>?</a:t>
                    </a:r>
                  </a:p>
                </p:txBody>
              </p:sp>
              <p:sp>
                <p:nvSpPr>
                  <p:cNvPr id="23" name="TextBox 22"/>
                  <p:cNvSpPr txBox="1"/>
                  <p:nvPr/>
                </p:nvSpPr>
                <p:spPr>
                  <a:xfrm>
                    <a:off x="5625515" y="4763397"/>
                    <a:ext cx="1689585" cy="369332"/>
                  </a:xfrm>
                  <a:prstGeom prst="rect">
                    <a:avLst/>
                  </a:prstGeom>
                  <a:noFill/>
                </p:spPr>
                <p:txBody>
                  <a:bodyPr wrap="none" rtlCol="0">
                    <a:spAutoFit/>
                  </a:bodyPr>
                  <a:lstStyle/>
                  <a:p>
                    <a:r>
                      <a:rPr lang="en-US" dirty="0"/>
                      <a:t>Watershed area</a:t>
                    </a:r>
                  </a:p>
                </p:txBody>
              </p:sp>
            </p:grpSp>
            <p:cxnSp>
              <p:nvCxnSpPr>
                <p:cNvPr id="10" name="Straight Connector 9">
                  <a:extLst>
                    <a:ext uri="{FF2B5EF4-FFF2-40B4-BE49-F238E27FC236}">
                      <a16:creationId xmlns:a16="http://schemas.microsoft.com/office/drawing/2014/main" id="{119ADD55-A511-564F-9B8C-FF9323D5158E}"/>
                    </a:ext>
                  </a:extLst>
                </p:cNvPr>
                <p:cNvCxnSpPr/>
                <p:nvPr/>
              </p:nvCxnSpPr>
              <p:spPr>
                <a:xfrm>
                  <a:off x="5065889" y="3918857"/>
                  <a:ext cx="559626"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AC3944E-7D1A-1A4F-855A-B934D372A612}"/>
                    </a:ext>
                  </a:extLst>
                </p:cNvPr>
                <p:cNvCxnSpPr>
                  <a:cxnSpLocks/>
                </p:cNvCxnSpPr>
                <p:nvPr/>
              </p:nvCxnSpPr>
              <p:spPr>
                <a:xfrm>
                  <a:off x="5589996" y="3918857"/>
                  <a:ext cx="0" cy="61081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95FC5DF-F117-5941-9808-1CA01C213556}"/>
                    </a:ext>
                  </a:extLst>
                </p:cNvPr>
                <p:cNvSpPr txBox="1"/>
                <p:nvPr/>
              </p:nvSpPr>
              <p:spPr>
                <a:xfrm>
                  <a:off x="4790924" y="3734191"/>
                  <a:ext cx="282450" cy="369332"/>
                </a:xfrm>
                <a:prstGeom prst="rect">
                  <a:avLst/>
                </a:prstGeom>
                <a:noFill/>
              </p:spPr>
              <p:txBody>
                <a:bodyPr wrap="none" rtlCol="0">
                  <a:spAutoFit/>
                </a:bodyPr>
                <a:lstStyle/>
                <a:p>
                  <a:r>
                    <a:rPr lang="en-US" dirty="0"/>
                    <a:t>c</a:t>
                  </a:r>
                </a:p>
              </p:txBody>
            </p:sp>
            <p:sp>
              <p:nvSpPr>
                <p:cNvPr id="28" name="TextBox 27">
                  <a:extLst>
                    <a:ext uri="{FF2B5EF4-FFF2-40B4-BE49-F238E27FC236}">
                      <a16:creationId xmlns:a16="http://schemas.microsoft.com/office/drawing/2014/main" id="{B46E89BF-017B-8D41-86A8-70404646B7DA}"/>
                    </a:ext>
                  </a:extLst>
                </p:cNvPr>
                <p:cNvSpPr txBox="1"/>
                <p:nvPr/>
              </p:nvSpPr>
              <p:spPr>
                <a:xfrm>
                  <a:off x="5285481" y="4521993"/>
                  <a:ext cx="721672" cy="369332"/>
                </a:xfrm>
                <a:prstGeom prst="rect">
                  <a:avLst/>
                </a:prstGeom>
                <a:noFill/>
              </p:spPr>
              <p:txBody>
                <a:bodyPr wrap="none" rtlCol="0">
                  <a:spAutoFit/>
                </a:bodyPr>
                <a:lstStyle/>
                <a:p>
                  <a:r>
                    <a:rPr lang="en-US" dirty="0"/>
                    <a:t>1 km</a:t>
                  </a:r>
                  <a:r>
                    <a:rPr lang="en-US" baseline="30000" dirty="0"/>
                    <a:t>2</a:t>
                  </a:r>
                </a:p>
              </p:txBody>
            </p:sp>
          </p:grpSp>
        </p:grpSp>
      </p:grpSp>
    </p:spTree>
    <p:extLst>
      <p:ext uri="{BB962C8B-B14F-4D97-AF65-F5344CB8AC3E}">
        <p14:creationId xmlns:p14="http://schemas.microsoft.com/office/powerpoint/2010/main" val="1517398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CD64D-7A1D-194D-8C13-9909A41B6BEE}"/>
              </a:ext>
            </a:extLst>
          </p:cNvPr>
          <p:cNvPicPr>
            <a:picLocks noChangeAspect="1"/>
          </p:cNvPicPr>
          <p:nvPr/>
        </p:nvPicPr>
        <p:blipFill>
          <a:blip r:embed="rId3"/>
          <a:stretch>
            <a:fillRect/>
          </a:stretch>
        </p:blipFill>
        <p:spPr>
          <a:xfrm>
            <a:off x="243870" y="1863772"/>
            <a:ext cx="6892680" cy="4860223"/>
          </a:xfrm>
          <a:prstGeom prst="rect">
            <a:avLst/>
          </a:prstGeom>
        </p:spPr>
      </p:pic>
      <p:sp>
        <p:nvSpPr>
          <p:cNvPr id="2" name="Title 1">
            <a:extLst>
              <a:ext uri="{FF2B5EF4-FFF2-40B4-BE49-F238E27FC236}">
                <a16:creationId xmlns:a16="http://schemas.microsoft.com/office/drawing/2014/main" id="{4FF2C4B5-828D-3141-9E54-95FE25E9E03C}"/>
              </a:ext>
            </a:extLst>
          </p:cNvPr>
          <p:cNvSpPr>
            <a:spLocks noGrp="1"/>
          </p:cNvSpPr>
          <p:nvPr>
            <p:ph type="title"/>
          </p:nvPr>
        </p:nvSpPr>
        <p:spPr>
          <a:xfrm>
            <a:off x="92227" y="-62124"/>
            <a:ext cx="8392886" cy="1925896"/>
          </a:xfrm>
          <a:solidFill>
            <a:schemeClr val="bg1"/>
          </a:solidFill>
        </p:spPr>
        <p:txBody>
          <a:bodyPr>
            <a:normAutofit/>
          </a:bodyPr>
          <a:lstStyle/>
          <a:p>
            <a:r>
              <a:rPr lang="en-US" sz="4000" dirty="0"/>
              <a:t>Space:</a:t>
            </a:r>
            <a:br>
              <a:rPr lang="en-US" sz="4000" dirty="0"/>
            </a:br>
            <a:r>
              <a:rPr lang="en-US" sz="4000" dirty="0"/>
              <a:t>Allometric Scaling of Cumulative Aquatic Function vs. Drainage Area</a:t>
            </a:r>
          </a:p>
        </p:txBody>
      </p:sp>
      <p:sp>
        <p:nvSpPr>
          <p:cNvPr id="6" name="TextBox 5">
            <a:extLst>
              <a:ext uri="{FF2B5EF4-FFF2-40B4-BE49-F238E27FC236}">
                <a16:creationId xmlns:a16="http://schemas.microsoft.com/office/drawing/2014/main" id="{DDECF43B-CAB0-734B-9C04-ED161A91DE23}"/>
              </a:ext>
            </a:extLst>
          </p:cNvPr>
          <p:cNvSpPr txBox="1"/>
          <p:nvPr/>
        </p:nvSpPr>
        <p:spPr>
          <a:xfrm>
            <a:off x="7013140" y="4503981"/>
            <a:ext cx="2130860" cy="830997"/>
          </a:xfrm>
          <a:prstGeom prst="rect">
            <a:avLst/>
          </a:prstGeom>
          <a:noFill/>
        </p:spPr>
        <p:txBody>
          <a:bodyPr wrap="square" rtlCol="0">
            <a:spAutoFit/>
          </a:bodyPr>
          <a:lstStyle/>
          <a:p>
            <a:pPr algn="ctr"/>
            <a:r>
              <a:rPr lang="en-US" sz="2400" u="sng" dirty="0"/>
              <a:t>CUMULATIVE</a:t>
            </a:r>
          </a:p>
          <a:p>
            <a:pPr algn="ctr"/>
            <a:r>
              <a:rPr lang="en-US" sz="2400" u="sng" dirty="0"/>
              <a:t>Process Scaling</a:t>
            </a:r>
          </a:p>
        </p:txBody>
      </p:sp>
      <p:sp>
        <p:nvSpPr>
          <p:cNvPr id="8" name="TextBox 7">
            <a:extLst>
              <a:ext uri="{FF2B5EF4-FFF2-40B4-BE49-F238E27FC236}">
                <a16:creationId xmlns:a16="http://schemas.microsoft.com/office/drawing/2014/main" id="{490E0808-C42F-F341-8BCD-4983E9063025}"/>
              </a:ext>
            </a:extLst>
          </p:cNvPr>
          <p:cNvSpPr txBox="1"/>
          <p:nvPr/>
        </p:nvSpPr>
        <p:spPr>
          <a:xfrm>
            <a:off x="5808227" y="2191327"/>
            <a:ext cx="2130860" cy="1200329"/>
          </a:xfrm>
          <a:prstGeom prst="rect">
            <a:avLst/>
          </a:prstGeom>
          <a:noFill/>
        </p:spPr>
        <p:txBody>
          <a:bodyPr wrap="square" rtlCol="0">
            <a:spAutoFit/>
          </a:bodyPr>
          <a:lstStyle/>
          <a:p>
            <a:pPr algn="ctr"/>
            <a:r>
              <a:rPr lang="en-US" sz="2400" u="sng" dirty="0"/>
              <a:t>LOCAL</a:t>
            </a:r>
          </a:p>
          <a:p>
            <a:pPr algn="ctr"/>
            <a:r>
              <a:rPr lang="en-US" sz="2400" u="sng" dirty="0"/>
              <a:t>Process Rate Scaling</a:t>
            </a:r>
          </a:p>
        </p:txBody>
      </p:sp>
    </p:spTree>
    <p:extLst>
      <p:ext uri="{BB962C8B-B14F-4D97-AF65-F5344CB8AC3E}">
        <p14:creationId xmlns:p14="http://schemas.microsoft.com/office/powerpoint/2010/main" val="2346967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301D-CCCF-2B47-A859-5C865E74402A}"/>
              </a:ext>
            </a:extLst>
          </p:cNvPr>
          <p:cNvSpPr>
            <a:spLocks noGrp="1"/>
          </p:cNvSpPr>
          <p:nvPr>
            <p:ph type="title"/>
          </p:nvPr>
        </p:nvSpPr>
        <p:spPr/>
        <p:txBody>
          <a:bodyPr>
            <a:normAutofit fontScale="90000"/>
          </a:bodyPr>
          <a:lstStyle/>
          <a:p>
            <a:r>
              <a:rPr lang="en-US" dirty="0"/>
              <a:t>The fractal basis:</a:t>
            </a:r>
            <a:br>
              <a:rPr lang="en-US" dirty="0"/>
            </a:br>
            <a:r>
              <a:rPr lang="en-US" dirty="0"/>
              <a:t>Metabolic networks vs. River networks</a:t>
            </a:r>
          </a:p>
        </p:txBody>
      </p:sp>
      <p:pic>
        <p:nvPicPr>
          <p:cNvPr id="4" name="Picture 3">
            <a:extLst>
              <a:ext uri="{FF2B5EF4-FFF2-40B4-BE49-F238E27FC236}">
                <a16:creationId xmlns:a16="http://schemas.microsoft.com/office/drawing/2014/main" id="{CD483CAF-B835-0E44-B272-6911C68E070B}"/>
              </a:ext>
            </a:extLst>
          </p:cNvPr>
          <p:cNvPicPr>
            <a:picLocks noChangeAspect="1"/>
          </p:cNvPicPr>
          <p:nvPr/>
        </p:nvPicPr>
        <p:blipFill>
          <a:blip r:embed="rId2"/>
          <a:stretch>
            <a:fillRect/>
          </a:stretch>
        </p:blipFill>
        <p:spPr>
          <a:xfrm>
            <a:off x="685800" y="1879600"/>
            <a:ext cx="7413580" cy="4435475"/>
          </a:xfrm>
          <a:prstGeom prst="rect">
            <a:avLst/>
          </a:prstGeom>
        </p:spPr>
      </p:pic>
    </p:spTree>
    <p:extLst>
      <p:ext uri="{BB962C8B-B14F-4D97-AF65-F5344CB8AC3E}">
        <p14:creationId xmlns:p14="http://schemas.microsoft.com/office/powerpoint/2010/main" val="9852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B88A-977C-7B47-B7B4-ACF355AA3C1B}"/>
              </a:ext>
            </a:extLst>
          </p:cNvPr>
          <p:cNvSpPr>
            <a:spLocks noGrp="1"/>
          </p:cNvSpPr>
          <p:nvPr>
            <p:ph type="title"/>
          </p:nvPr>
        </p:nvSpPr>
        <p:spPr/>
        <p:txBody>
          <a:bodyPr>
            <a:normAutofit fontScale="90000"/>
          </a:bodyPr>
          <a:lstStyle/>
          <a:p>
            <a:r>
              <a:rPr lang="en-US" dirty="0"/>
              <a:t>Integration of Geomorphology, Hydrology, and Biology</a:t>
            </a:r>
          </a:p>
        </p:txBody>
      </p:sp>
      <p:pic>
        <p:nvPicPr>
          <p:cNvPr id="3" name="Picture 2">
            <a:extLst>
              <a:ext uri="{FF2B5EF4-FFF2-40B4-BE49-F238E27FC236}">
                <a16:creationId xmlns:a16="http://schemas.microsoft.com/office/drawing/2014/main" id="{3993F758-DDD0-AA4A-BBD4-2551F8169FA9}"/>
              </a:ext>
            </a:extLst>
          </p:cNvPr>
          <p:cNvPicPr>
            <a:picLocks noChangeAspect="1"/>
          </p:cNvPicPr>
          <p:nvPr/>
        </p:nvPicPr>
        <p:blipFill>
          <a:blip r:embed="rId2"/>
          <a:stretch>
            <a:fillRect/>
          </a:stretch>
        </p:blipFill>
        <p:spPr>
          <a:xfrm>
            <a:off x="111035" y="2063932"/>
            <a:ext cx="6964653" cy="3526972"/>
          </a:xfrm>
          <a:prstGeom prst="rect">
            <a:avLst/>
          </a:prstGeom>
        </p:spPr>
      </p:pic>
      <p:pic>
        <p:nvPicPr>
          <p:cNvPr id="5" name="Picture 4">
            <a:extLst>
              <a:ext uri="{FF2B5EF4-FFF2-40B4-BE49-F238E27FC236}">
                <a16:creationId xmlns:a16="http://schemas.microsoft.com/office/drawing/2014/main" id="{917C7D27-8485-4340-ADB4-D37E4581FE1B}"/>
              </a:ext>
            </a:extLst>
          </p:cNvPr>
          <p:cNvPicPr>
            <a:picLocks noChangeAspect="1"/>
          </p:cNvPicPr>
          <p:nvPr/>
        </p:nvPicPr>
        <p:blipFill>
          <a:blip r:embed="rId3"/>
          <a:stretch>
            <a:fillRect/>
          </a:stretch>
        </p:blipFill>
        <p:spPr>
          <a:xfrm>
            <a:off x="5815264" y="1417638"/>
            <a:ext cx="3061054" cy="5303520"/>
          </a:xfrm>
          <a:prstGeom prst="rect">
            <a:avLst/>
          </a:prstGeom>
        </p:spPr>
      </p:pic>
      <p:sp>
        <p:nvSpPr>
          <p:cNvPr id="6" name="TextBox 5">
            <a:extLst>
              <a:ext uri="{FF2B5EF4-FFF2-40B4-BE49-F238E27FC236}">
                <a16:creationId xmlns:a16="http://schemas.microsoft.com/office/drawing/2014/main" id="{736187E1-82F6-404D-8B31-B216B85B497E}"/>
              </a:ext>
            </a:extLst>
          </p:cNvPr>
          <p:cNvSpPr txBox="1"/>
          <p:nvPr/>
        </p:nvSpPr>
        <p:spPr>
          <a:xfrm>
            <a:off x="6583420" y="6351826"/>
            <a:ext cx="1995803" cy="369332"/>
          </a:xfrm>
          <a:prstGeom prst="rect">
            <a:avLst/>
          </a:prstGeom>
          <a:noFill/>
        </p:spPr>
        <p:txBody>
          <a:bodyPr wrap="none" rtlCol="0">
            <a:spAutoFit/>
          </a:bodyPr>
          <a:lstStyle/>
          <a:p>
            <a:r>
              <a:rPr lang="en-US" dirty="0"/>
              <a:t>Helton et al. (2017)</a:t>
            </a:r>
          </a:p>
        </p:txBody>
      </p:sp>
      <p:sp>
        <p:nvSpPr>
          <p:cNvPr id="4" name="TextBox 3">
            <a:extLst>
              <a:ext uri="{FF2B5EF4-FFF2-40B4-BE49-F238E27FC236}">
                <a16:creationId xmlns:a16="http://schemas.microsoft.com/office/drawing/2014/main" id="{6956CAD9-BA4F-0B45-AA15-36E808A7AC3E}"/>
              </a:ext>
            </a:extLst>
          </p:cNvPr>
          <p:cNvSpPr txBox="1"/>
          <p:nvPr/>
        </p:nvSpPr>
        <p:spPr>
          <a:xfrm>
            <a:off x="111035" y="3869871"/>
            <a:ext cx="1184940" cy="369332"/>
          </a:xfrm>
          <a:prstGeom prst="rect">
            <a:avLst/>
          </a:prstGeom>
          <a:noFill/>
        </p:spPr>
        <p:txBody>
          <a:bodyPr wrap="none" rtlCol="0">
            <a:spAutoFit/>
          </a:bodyPr>
          <a:lstStyle/>
          <a:p>
            <a:r>
              <a:rPr lang="en-US" dirty="0"/>
              <a:t>width=</a:t>
            </a:r>
            <a:r>
              <a:rPr lang="en-US" dirty="0" err="1"/>
              <a:t>aQ</a:t>
            </a:r>
            <a:r>
              <a:rPr lang="en-US" baseline="30000" dirty="0" err="1"/>
              <a:t>b</a:t>
            </a:r>
            <a:endParaRPr lang="en-US" baseline="30000" dirty="0"/>
          </a:p>
        </p:txBody>
      </p:sp>
    </p:spTree>
    <p:extLst>
      <p:ext uri="{BB962C8B-B14F-4D97-AF65-F5344CB8AC3E}">
        <p14:creationId xmlns:p14="http://schemas.microsoft.com/office/powerpoint/2010/main" val="467067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39817</TotalTime>
  <Words>1814</Words>
  <Application>Microsoft Macintosh PowerPoint</Application>
  <PresentationFormat>On-screen Show (4:3)</PresentationFormat>
  <Paragraphs>291</Paragraphs>
  <Slides>38</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Symbol</vt:lpstr>
      <vt:lpstr>Office Theme</vt:lpstr>
      <vt:lpstr>Scaling river network aquatic function through space and time</vt:lpstr>
      <vt:lpstr>PowerPoint Presentation</vt:lpstr>
      <vt:lpstr>Freshwaters influence downstream flux of material inputs from land</vt:lpstr>
      <vt:lpstr>North American Carbon Cycle</vt:lpstr>
      <vt:lpstr>What Kind of Scaling for River Network Function?</vt:lpstr>
      <vt:lpstr>Space: Inspired by Metabolic Theory of Ecology</vt:lpstr>
      <vt:lpstr>Space: Allometric Scaling of Cumulative Aquatic Function vs. Drainage Area</vt:lpstr>
      <vt:lpstr>The fractal basis: Metabolic networks vs. River networks</vt:lpstr>
      <vt:lpstr>Integration of Geomorphology, Hydrology, and Biology</vt:lpstr>
      <vt:lpstr>Cumulative Length Scales Linearly. Cumulative Surface Area Scales Superlinearly.</vt:lpstr>
      <vt:lpstr>Function tends to scale superlinearly (Zero-order processes like GPP or ER)</vt:lpstr>
      <vt:lpstr>Real World Application How does carbon produced by entire river network scale with D.A.?</vt:lpstr>
      <vt:lpstr>Cumulative aquatic carbon production is superlinear (rectangular network, mean r.o. = 500mm yr-1 )</vt:lpstr>
      <vt:lpstr>More realistic model:  concentration-dependent (1st order) processes</vt:lpstr>
      <vt:lpstr>As flow increases, allometric scaling shifts from linear (loading scaling), to super linear (reactive area scaling).  </vt:lpstr>
      <vt:lpstr>Model Can Be Used to Understand Scaling for Different Processes</vt:lpstr>
      <vt:lpstr>As reaction rate (vf) declines, scaling becomes superlinear: for same reason as with flow.  </vt:lpstr>
      <vt:lpstr>Implications</vt:lpstr>
      <vt:lpstr>Opportunities</vt:lpstr>
      <vt:lpstr>Design of sensor networks for river network scale function</vt:lpstr>
      <vt:lpstr>Nested Sensor Network</vt:lpstr>
      <vt:lpstr>Dynamic River Network Model Predictions Within Empirical Error</vt:lpstr>
      <vt:lpstr>PowerPoint Presentation</vt:lpstr>
      <vt:lpstr>PowerPoint Presentation</vt:lpstr>
      <vt:lpstr>PowerPoint Presentation</vt:lpstr>
      <vt:lpstr>PowerPoint Presentation</vt:lpstr>
      <vt:lpstr>PowerPoint Presentation</vt:lpstr>
      <vt:lpstr>Statistical Model (Wollheim et al. 2006, 2018)</vt:lpstr>
      <vt:lpstr>Assumptions</vt:lpstr>
      <vt:lpstr>Flow affects allometric scaling: Low flow = linear,  high flow = superlinear</vt:lpstr>
      <vt:lpstr>As flow increases, allometric scaling shifts from linear (loading scaling), to super linear (reactive area scaling).  </vt:lpstr>
      <vt:lpstr>Why does scaling parameter shift from linear to super linear when flow increases?</vt:lpstr>
      <vt:lpstr>PowerPoint Presentation</vt:lpstr>
      <vt:lpstr>Distribution of Processes</vt:lpstr>
      <vt:lpstr>Implications</vt:lpstr>
      <vt:lpstr>Implications</vt:lpstr>
      <vt:lpstr>Contrast with organisms and individual ecosystems</vt:lpstr>
      <vt:lpstr>First-order Processing (Denitrification) variability of flow</vt:lpstr>
    </vt:vector>
  </TitlesOfParts>
  <Company>UNH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 wollheim</dc:creator>
  <cp:lastModifiedBy>Wilfred Wollheim</cp:lastModifiedBy>
  <cp:revision>206</cp:revision>
  <dcterms:created xsi:type="dcterms:W3CDTF">2015-11-05T22:09:34Z</dcterms:created>
  <dcterms:modified xsi:type="dcterms:W3CDTF">2023-01-19T20:16:32Z</dcterms:modified>
</cp:coreProperties>
</file>